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10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BB7A0-3444-4990-9616-23939F216767}" type="datetimeFigureOut">
              <a:rPr lang="en-US" smtClean="0"/>
              <a:t>10/9/2014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403790-A1DD-48A4-9217-A1299E2F847E}" type="slidenum">
              <a:rPr lang="en-US" smtClean="0"/>
              <a:t>‹#›</a:t>
            </a:fld>
            <a:endParaRPr lang="en-US"/>
          </a:p>
        </p:txBody>
      </p:sp>
    </p:spTree>
    <p:extLst>
      <p:ext uri="{BB962C8B-B14F-4D97-AF65-F5344CB8AC3E}">
        <p14:creationId xmlns:p14="http://schemas.microsoft.com/office/powerpoint/2010/main" val="290548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121860" name="Slide Number Placeholder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defRPr>
            </a:lvl1pPr>
            <a:lvl2pPr marL="742950" indent="-285750" eaLnBrk="0" hangingPunct="0">
              <a:spcBef>
                <a:spcPct val="30000"/>
              </a:spcBef>
              <a:defRPr kumimoji="1" sz="1200">
                <a:solidFill>
                  <a:schemeClr val="tx1"/>
                </a:solidFill>
                <a:latin typeface="Arial" pitchFamily="34" charset="0"/>
              </a:defRPr>
            </a:lvl2pPr>
            <a:lvl3pPr marL="1143000" indent="-228600" eaLnBrk="0" hangingPunct="0">
              <a:spcBef>
                <a:spcPct val="30000"/>
              </a:spcBef>
              <a:defRPr kumimoji="1" sz="1200">
                <a:solidFill>
                  <a:schemeClr val="tx1"/>
                </a:solidFill>
                <a:latin typeface="Arial" pitchFamily="34" charset="0"/>
              </a:defRPr>
            </a:lvl3pPr>
            <a:lvl4pPr marL="1600200" indent="-228600" eaLnBrk="0" hangingPunct="0">
              <a:spcBef>
                <a:spcPct val="30000"/>
              </a:spcBef>
              <a:defRPr kumimoji="1" sz="1200">
                <a:solidFill>
                  <a:schemeClr val="tx1"/>
                </a:solidFill>
                <a:latin typeface="Arial" pitchFamily="34" charset="0"/>
              </a:defRPr>
            </a:lvl4pPr>
            <a:lvl5pPr marL="2057400" indent="-228600" eaLnBrk="0" hangingPunct="0">
              <a:spcBef>
                <a:spcPct val="30000"/>
              </a:spcBef>
              <a:defRPr kumimoji="1" sz="1200">
                <a:solidFill>
                  <a:schemeClr val="tx1"/>
                </a:solidFill>
                <a:latin typeface="Arial" pitchFamily="34" charset="0"/>
              </a:defRPr>
            </a:lvl5pPr>
            <a:lvl6pPr marL="2514600" indent="-228600" eaLnBrk="0" fontAlgn="base" hangingPunct="0">
              <a:spcBef>
                <a:spcPct val="30000"/>
              </a:spcBef>
              <a:spcAft>
                <a:spcPct val="0"/>
              </a:spcAft>
              <a:defRPr kumimoji="1" sz="1200">
                <a:solidFill>
                  <a:schemeClr val="tx1"/>
                </a:solidFill>
                <a:latin typeface="Arial" pitchFamily="34" charset="0"/>
              </a:defRPr>
            </a:lvl6pPr>
            <a:lvl7pPr marL="2971800" indent="-228600" eaLnBrk="0" fontAlgn="base" hangingPunct="0">
              <a:spcBef>
                <a:spcPct val="30000"/>
              </a:spcBef>
              <a:spcAft>
                <a:spcPct val="0"/>
              </a:spcAft>
              <a:defRPr kumimoji="1" sz="1200">
                <a:solidFill>
                  <a:schemeClr val="tx1"/>
                </a:solidFill>
                <a:latin typeface="Arial" pitchFamily="34" charset="0"/>
              </a:defRPr>
            </a:lvl7pPr>
            <a:lvl8pPr marL="3429000" indent="-228600" eaLnBrk="0" fontAlgn="base" hangingPunct="0">
              <a:spcBef>
                <a:spcPct val="30000"/>
              </a:spcBef>
              <a:spcAft>
                <a:spcPct val="0"/>
              </a:spcAft>
              <a:defRPr kumimoji="1" sz="1200">
                <a:solidFill>
                  <a:schemeClr val="tx1"/>
                </a:solidFill>
                <a:latin typeface="Arial" pitchFamily="34" charset="0"/>
              </a:defRPr>
            </a:lvl8pPr>
            <a:lvl9pPr marL="3886200" indent="-228600"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137A5BD9-B96A-40DC-A740-B7D72C32865E}" type="slidenum">
              <a:rPr kumimoji="0" lang="en-US" altLang="en-US">
                <a:solidFill>
                  <a:prstClr val="black"/>
                </a:solidFill>
                <a:latin typeface="Times New Roman" pitchFamily="18" charset="0"/>
              </a:rPr>
              <a:pPr eaLnBrk="1" hangingPunct="1">
                <a:spcBef>
                  <a:spcPct val="0"/>
                </a:spcBef>
              </a:pPr>
              <a:t>3</a:t>
            </a:fld>
            <a:endParaRPr kumimoji="0" lang="en-US" altLang="en-US">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E7D5F3-CE71-4588-AE33-C62AEEC854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472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D80289-352D-4C78-8183-175F4349159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599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C9B52-5584-40D6-8890-737D8B56BA0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4570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6221B5-0FDA-471C-9DED-1192B4C3484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2490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E00F6D-FD57-47EE-882C-FC0914CA05E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6468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9A5FC-8F6A-4E63-B483-45ED0F796F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220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63DD96-F365-4AF6-BD75-9594EBFB60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58032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1CBE0-C40C-451C-96D2-2F87CF50896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0310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7615FD-6A28-4F7B-9209-883A3B5C512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6670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BBC285-DA94-4685-99F8-66621F5392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186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2D18BA-8BF2-4BE8-B9B4-DEAFD5A3D30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7303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734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fontAlgn="base">
              <a:spcBef>
                <a:spcPct val="0"/>
              </a:spcBef>
              <a:spcAft>
                <a:spcPct val="0"/>
              </a:spcAft>
              <a:defRPr/>
            </a:pPr>
            <a:endParaRPr lang="en-US" altLang="en-US">
              <a:solidFill>
                <a:srgbClr val="000000"/>
              </a:solidFill>
            </a:endParaRPr>
          </a:p>
        </p:txBody>
      </p:sp>
      <p:sp>
        <p:nvSpPr>
          <p:cNvPr id="5734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fontAlgn="base">
              <a:spcBef>
                <a:spcPct val="0"/>
              </a:spcBef>
              <a:spcAft>
                <a:spcPct val="0"/>
              </a:spcAft>
              <a:defRPr/>
            </a:pPr>
            <a:endParaRPr lang="en-US" altLang="en-US">
              <a:solidFill>
                <a:srgbClr val="000000"/>
              </a:solidFill>
            </a:endParaRPr>
          </a:p>
        </p:txBody>
      </p:sp>
      <p:sp>
        <p:nvSpPr>
          <p:cNvPr id="5735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fontAlgn="base">
              <a:spcBef>
                <a:spcPct val="0"/>
              </a:spcBef>
              <a:spcAft>
                <a:spcPct val="0"/>
              </a:spcAft>
              <a:defRPr/>
            </a:pPr>
            <a:fld id="{C3CEB5EE-EF5E-41D9-BC12-DBEA51774BDF}"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77275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371600" y="0"/>
            <a:ext cx="7772400" cy="914400"/>
          </a:xfrm>
        </p:spPr>
        <p:txBody>
          <a:bodyPr/>
          <a:lstStyle/>
          <a:p>
            <a:pPr algn="l" eaLnBrk="1" hangingPunct="1"/>
            <a:r>
              <a:rPr lang="en-US" altLang="en-US" sz="4000" smtClean="0">
                <a:latin typeface="Arial Black" pitchFamily="34" charset="0"/>
              </a:rPr>
              <a:t>Safety &amp; Risk Services</a:t>
            </a:r>
          </a:p>
        </p:txBody>
      </p:sp>
      <p:sp>
        <p:nvSpPr>
          <p:cNvPr id="7171" name="Rectangle 3"/>
          <p:cNvSpPr>
            <a:spLocks noGrp="1" noChangeArrowheads="1"/>
          </p:cNvSpPr>
          <p:nvPr>
            <p:ph type="body" idx="1"/>
          </p:nvPr>
        </p:nvSpPr>
        <p:spPr>
          <a:xfrm>
            <a:off x="1371600" y="990600"/>
            <a:ext cx="7772400" cy="5867400"/>
          </a:xfrm>
        </p:spPr>
        <p:txBody>
          <a:bodyPr/>
          <a:lstStyle/>
          <a:p>
            <a:pPr marL="914400" lvl="2" indent="0" eaLnBrk="1" hangingPunct="1">
              <a:lnSpc>
                <a:spcPct val="90000"/>
              </a:lnSpc>
              <a:buFontTx/>
              <a:buNone/>
              <a:defRPr/>
            </a:pPr>
            <a:endParaRPr lang="en-US" altLang="en-US" sz="400" dirty="0" smtClean="0">
              <a:latin typeface="Arial" charset="0"/>
            </a:endParaRPr>
          </a:p>
          <a:p>
            <a:pPr marL="914400" lvl="2" indent="0" eaLnBrk="1" hangingPunct="1">
              <a:lnSpc>
                <a:spcPct val="90000"/>
              </a:lnSpc>
              <a:buFontTx/>
              <a:buNone/>
              <a:defRPr/>
            </a:pPr>
            <a:endParaRPr lang="en-US" altLang="en-US" sz="400" dirty="0">
              <a:latin typeface="Arial" charset="0"/>
            </a:endParaRPr>
          </a:p>
          <a:p>
            <a:pPr marL="914400" lvl="2" indent="0" eaLnBrk="1" hangingPunct="1">
              <a:lnSpc>
                <a:spcPct val="90000"/>
              </a:lnSpc>
              <a:buFontTx/>
              <a:buNone/>
              <a:defRPr/>
            </a:pPr>
            <a:endParaRPr lang="en-US" altLang="en-US" sz="400" dirty="0" smtClean="0">
              <a:latin typeface="Arial" charset="0"/>
            </a:endParaRPr>
          </a:p>
          <a:p>
            <a:pPr marL="914400" lvl="2" indent="0" eaLnBrk="1" hangingPunct="1">
              <a:lnSpc>
                <a:spcPct val="90000"/>
              </a:lnSpc>
              <a:buFontTx/>
              <a:buNone/>
              <a:defRPr/>
            </a:pPr>
            <a:endParaRPr lang="en-US" altLang="en-US" sz="400" dirty="0">
              <a:latin typeface="Arial" charset="0"/>
            </a:endParaRPr>
          </a:p>
          <a:p>
            <a:pPr marL="914400" lvl="2" indent="0" eaLnBrk="1" hangingPunct="1">
              <a:lnSpc>
                <a:spcPct val="90000"/>
              </a:lnSpc>
              <a:buFontTx/>
              <a:buNone/>
              <a:defRPr/>
            </a:pPr>
            <a:endParaRPr lang="en-US" altLang="en-US" sz="400" dirty="0" smtClean="0">
              <a:latin typeface="Arial" charset="0"/>
            </a:endParaRPr>
          </a:p>
          <a:p>
            <a:pPr marL="914400" lvl="2" indent="0" eaLnBrk="1" hangingPunct="1">
              <a:lnSpc>
                <a:spcPct val="90000"/>
              </a:lnSpc>
              <a:buFontTx/>
              <a:buNone/>
              <a:defRPr/>
            </a:pPr>
            <a:endParaRPr lang="en-US" altLang="en-US" sz="400" dirty="0">
              <a:latin typeface="Arial" charset="0"/>
            </a:endParaRPr>
          </a:p>
          <a:p>
            <a:pPr marL="914400" lvl="2" indent="0" eaLnBrk="1" hangingPunct="1">
              <a:lnSpc>
                <a:spcPct val="90000"/>
              </a:lnSpc>
              <a:buFontTx/>
              <a:buNone/>
              <a:defRPr/>
            </a:pPr>
            <a:endParaRPr lang="en-US" altLang="en-US" sz="400" dirty="0" smtClean="0">
              <a:latin typeface="Arial" charset="0"/>
            </a:endParaRPr>
          </a:p>
          <a:p>
            <a:pPr marL="914400" lvl="2" indent="0" eaLnBrk="1" hangingPunct="1">
              <a:lnSpc>
                <a:spcPct val="90000"/>
              </a:lnSpc>
              <a:buFontTx/>
              <a:buNone/>
              <a:defRPr/>
            </a:pPr>
            <a:endParaRPr lang="en-US" altLang="en-US" sz="400" dirty="0">
              <a:latin typeface="Arial" charset="0"/>
            </a:endParaRPr>
          </a:p>
          <a:p>
            <a:pPr marL="914400" lvl="2" indent="0" eaLnBrk="1" hangingPunct="1">
              <a:lnSpc>
                <a:spcPct val="90000"/>
              </a:lnSpc>
              <a:buFontTx/>
              <a:buNone/>
              <a:defRPr/>
            </a:pPr>
            <a:endParaRPr lang="en-US" altLang="en-US" sz="400" dirty="0" smtClean="0">
              <a:latin typeface="Arial" charset="0"/>
            </a:endParaRPr>
          </a:p>
          <a:p>
            <a:pPr marL="914400" lvl="2" indent="0" eaLnBrk="1" hangingPunct="1">
              <a:lnSpc>
                <a:spcPct val="90000"/>
              </a:lnSpc>
              <a:buFontTx/>
              <a:buNone/>
              <a:defRPr/>
            </a:pPr>
            <a:endParaRPr lang="en-US" altLang="en-US" sz="400" dirty="0">
              <a:latin typeface="Arial" charset="0"/>
            </a:endParaRPr>
          </a:p>
          <a:p>
            <a:pPr marL="914400" lvl="2" indent="0" eaLnBrk="1" hangingPunct="1">
              <a:lnSpc>
                <a:spcPct val="90000"/>
              </a:lnSpc>
              <a:buFontTx/>
              <a:buNone/>
              <a:defRPr/>
            </a:pPr>
            <a:endParaRPr lang="en-US" altLang="en-US" sz="400" dirty="0" smtClean="0">
              <a:latin typeface="Arial" charset="0"/>
            </a:endParaRPr>
          </a:p>
          <a:p>
            <a:pPr marL="914400" lvl="2" indent="0" eaLnBrk="1" hangingPunct="1">
              <a:lnSpc>
                <a:spcPct val="90000"/>
              </a:lnSpc>
              <a:buFontTx/>
              <a:buNone/>
              <a:defRPr/>
            </a:pPr>
            <a:endParaRPr lang="en-US" altLang="en-US" sz="400" dirty="0">
              <a:latin typeface="Arial" charset="0"/>
            </a:endParaRPr>
          </a:p>
          <a:p>
            <a:pPr marL="914400" lvl="2" indent="0" eaLnBrk="1" hangingPunct="1">
              <a:lnSpc>
                <a:spcPct val="90000"/>
              </a:lnSpc>
              <a:buFontTx/>
              <a:buNone/>
              <a:defRPr/>
            </a:pPr>
            <a:endParaRPr lang="en-US" altLang="en-US" sz="400" dirty="0" smtClean="0">
              <a:latin typeface="Arial" charset="0"/>
            </a:endParaRPr>
          </a:p>
          <a:p>
            <a:pPr marL="914400" lvl="2" indent="0" eaLnBrk="1" hangingPunct="1">
              <a:lnSpc>
                <a:spcPct val="90000"/>
              </a:lnSpc>
              <a:buFontTx/>
              <a:buNone/>
              <a:defRPr/>
            </a:pPr>
            <a:endParaRPr lang="en-US" altLang="en-US" sz="400" dirty="0">
              <a:latin typeface="Arial" charset="0"/>
            </a:endParaRPr>
          </a:p>
          <a:p>
            <a:pPr marL="914400" lvl="2" indent="0" eaLnBrk="1" hangingPunct="1">
              <a:lnSpc>
                <a:spcPct val="90000"/>
              </a:lnSpc>
              <a:buFontTx/>
              <a:buNone/>
              <a:defRPr/>
            </a:pPr>
            <a:endParaRPr lang="en-US" altLang="en-US" sz="400" dirty="0" smtClean="0">
              <a:latin typeface="Arial" charset="0"/>
            </a:endParaRPr>
          </a:p>
          <a:p>
            <a:pPr marL="914400" lvl="2" indent="0" eaLnBrk="1" hangingPunct="1">
              <a:lnSpc>
                <a:spcPct val="90000"/>
              </a:lnSpc>
              <a:buFontTx/>
              <a:buNone/>
              <a:defRPr/>
            </a:pPr>
            <a:endParaRPr lang="en-US" altLang="en-US" sz="400" dirty="0">
              <a:latin typeface="Arial" charset="0"/>
            </a:endParaRPr>
          </a:p>
          <a:p>
            <a:pPr marL="914400" lvl="2" indent="0" eaLnBrk="1" hangingPunct="1">
              <a:lnSpc>
                <a:spcPct val="90000"/>
              </a:lnSpc>
              <a:buFontTx/>
              <a:buNone/>
              <a:defRPr/>
            </a:pPr>
            <a:endParaRPr lang="en-US" altLang="en-US" sz="400" dirty="0" smtClean="0">
              <a:latin typeface="Arial" charset="0"/>
            </a:endParaRPr>
          </a:p>
          <a:p>
            <a:pPr marL="914400" lvl="2" indent="0" eaLnBrk="1" hangingPunct="1">
              <a:lnSpc>
                <a:spcPct val="90000"/>
              </a:lnSpc>
              <a:buFontTx/>
              <a:buNone/>
              <a:defRPr/>
            </a:pPr>
            <a:endParaRPr lang="en-US" altLang="en-US" sz="400" dirty="0">
              <a:latin typeface="Arial" charset="0"/>
            </a:endParaRPr>
          </a:p>
          <a:p>
            <a:pPr marL="914400" lvl="2" indent="0" eaLnBrk="1" hangingPunct="1">
              <a:lnSpc>
                <a:spcPct val="90000"/>
              </a:lnSpc>
              <a:buFontTx/>
              <a:buNone/>
              <a:defRPr/>
            </a:pPr>
            <a:endParaRPr lang="en-US" altLang="en-US" sz="400" dirty="0" smtClean="0">
              <a:latin typeface="Arial" charset="0"/>
            </a:endParaRPr>
          </a:p>
          <a:p>
            <a:pPr marL="914400" lvl="2" indent="0" eaLnBrk="1" hangingPunct="1">
              <a:lnSpc>
                <a:spcPct val="90000"/>
              </a:lnSpc>
              <a:buFontTx/>
              <a:buNone/>
              <a:defRPr/>
            </a:pPr>
            <a:endParaRPr lang="en-US" altLang="en-US" sz="400" dirty="0">
              <a:latin typeface="Arial" charset="0"/>
            </a:endParaRPr>
          </a:p>
          <a:p>
            <a:pPr marL="914400" lvl="2" indent="0" algn="ctr" eaLnBrk="1" hangingPunct="1">
              <a:lnSpc>
                <a:spcPct val="90000"/>
              </a:lnSpc>
              <a:buFontTx/>
              <a:buNone/>
              <a:defRPr/>
            </a:pPr>
            <a:r>
              <a:rPr lang="en-US" sz="4000" dirty="0" smtClean="0">
                <a:latin typeface="Arial Black" panose="020B0A04020102020204" pitchFamily="34" charset="0"/>
              </a:rPr>
              <a:t>MIGUEL DELGADO</a:t>
            </a:r>
          </a:p>
          <a:p>
            <a:pPr marL="227013" lvl="2" indent="0" algn="ctr" eaLnBrk="1" hangingPunct="1">
              <a:lnSpc>
                <a:spcPct val="90000"/>
              </a:lnSpc>
              <a:buFontTx/>
              <a:buNone/>
              <a:defRPr/>
            </a:pPr>
            <a:r>
              <a:rPr lang="en-US" sz="2800" b="1" dirty="0" smtClean="0">
                <a:latin typeface="Arial" panose="020B0604020202020204" pitchFamily="34" charset="0"/>
                <a:cs typeface="Arial" panose="020B0604020202020204" pitchFamily="34" charset="0"/>
              </a:rPr>
              <a:t>Overview on: </a:t>
            </a:r>
          </a:p>
          <a:p>
            <a:pPr marL="227013" lvl="2" indent="0" algn="ctr" eaLnBrk="1" hangingPunct="1">
              <a:lnSpc>
                <a:spcPct val="90000"/>
              </a:lnSpc>
              <a:buFontTx/>
              <a:buNone/>
              <a:defRPr/>
            </a:pPr>
            <a:r>
              <a:rPr lang="en-US" sz="2000" b="1" dirty="0" smtClean="0">
                <a:latin typeface="Arial" panose="020B0604020202020204" pitchFamily="34" charset="0"/>
                <a:cs typeface="Arial" panose="020B0604020202020204" pitchFamily="34" charset="0"/>
              </a:rPr>
              <a:t>Worker’s Compensation Process/FAQ’s</a:t>
            </a:r>
          </a:p>
          <a:p>
            <a:pPr marL="227013" lvl="2" indent="0" algn="ctr" eaLnBrk="1" hangingPunct="1">
              <a:lnSpc>
                <a:spcPct val="90000"/>
              </a:lnSpc>
              <a:buFontTx/>
              <a:buNone/>
              <a:defRPr/>
            </a:pPr>
            <a:r>
              <a:rPr lang="en-US" sz="2000" b="1" dirty="0" smtClean="0">
                <a:latin typeface="Arial" panose="020B0604020202020204" pitchFamily="34" charset="0"/>
                <a:cs typeface="Arial" panose="020B0604020202020204" pitchFamily="34" charset="0"/>
              </a:rPr>
              <a:t>Waiting Period </a:t>
            </a:r>
          </a:p>
          <a:p>
            <a:pPr marL="227013" lvl="2" indent="0" algn="ctr" eaLnBrk="1" hangingPunct="1">
              <a:lnSpc>
                <a:spcPct val="90000"/>
              </a:lnSpc>
              <a:buFontTx/>
              <a:buNone/>
              <a:defRPr/>
            </a:pPr>
            <a:r>
              <a:rPr lang="en-US" sz="2000" b="1" dirty="0" smtClean="0">
                <a:latin typeface="Arial" panose="020B0604020202020204" pitchFamily="34" charset="0"/>
                <a:cs typeface="Arial" panose="020B0604020202020204" pitchFamily="34" charset="0"/>
              </a:rPr>
              <a:t>Payment under Worker’s Comp</a:t>
            </a:r>
          </a:p>
          <a:p>
            <a:pPr marL="227013" lvl="2" indent="0" algn="ctr" eaLnBrk="1" hangingPunct="1">
              <a:lnSpc>
                <a:spcPct val="90000"/>
              </a:lnSpc>
              <a:buFontTx/>
              <a:buNone/>
              <a:defRPr/>
            </a:pPr>
            <a:r>
              <a:rPr lang="en-US" sz="2000" b="1" dirty="0" smtClean="0">
                <a:latin typeface="Arial" panose="020B0604020202020204" pitchFamily="34" charset="0"/>
                <a:cs typeface="Arial" panose="020B0604020202020204" pitchFamily="34" charset="0"/>
              </a:rPr>
              <a:t>Leave Policies</a:t>
            </a:r>
          </a:p>
          <a:p>
            <a:pPr marL="914400" lvl="2" indent="0" algn="ctr" eaLnBrk="1" hangingPunct="1">
              <a:lnSpc>
                <a:spcPct val="90000"/>
              </a:lnSpc>
              <a:buFontTx/>
              <a:buNone/>
              <a:defRPr/>
            </a:pPr>
            <a:endParaRPr lang="en-US" altLang="en-US" dirty="0" smtClean="0">
              <a:latin typeface="Arial" charset="0"/>
            </a:endParaRPr>
          </a:p>
        </p:txBody>
      </p:sp>
    </p:spTree>
    <p:extLst>
      <p:ext uri="{BB962C8B-B14F-4D97-AF65-F5344CB8AC3E}">
        <p14:creationId xmlns:p14="http://schemas.microsoft.com/office/powerpoint/2010/main" val="884797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1371600"/>
            <a:ext cx="7467600" cy="5176838"/>
          </a:xfrm>
          <a:prstGeom prst="rect">
            <a:avLst/>
          </a:prstGeom>
          <a:noFill/>
        </p:spPr>
        <p:txBody>
          <a:bodyPr>
            <a:spAutoFit/>
          </a:bodyPr>
          <a:lstStyle/>
          <a:p>
            <a:pPr lvl="1">
              <a:spcBef>
                <a:spcPct val="20000"/>
              </a:spcBef>
              <a:defRPr/>
            </a:pPr>
            <a:r>
              <a:rPr lang="en-US" sz="2800" b="1" dirty="0">
                <a:solidFill>
                  <a:prstClr val="black"/>
                </a:solidFill>
                <a:latin typeface="Calibri"/>
              </a:rPr>
              <a:t>2- All work-related accidents NOT requiring formal Medical Treatment are to be documented by having the employee complete a Notice of Accident Form as soon as possible, but no later than fifteen (15) days after the injury occurs.  (UNM Administrative Policy 3630 4.1.1)</a:t>
            </a:r>
          </a:p>
          <a:p>
            <a:pPr marL="742950" lvl="1" indent="-285750">
              <a:spcBef>
                <a:spcPct val="20000"/>
              </a:spcBef>
              <a:buFontTx/>
              <a:buChar char="-"/>
              <a:defRPr/>
            </a:pPr>
            <a:r>
              <a:rPr lang="en-US" sz="2400" dirty="0">
                <a:solidFill>
                  <a:prstClr val="black"/>
                </a:solidFill>
                <a:latin typeface="Calibri"/>
              </a:rPr>
              <a:t>What is the formal method of reporting incidents not requiring formal Medical Treatment?</a:t>
            </a:r>
          </a:p>
          <a:p>
            <a:pPr marL="742950" lvl="1" indent="-285750">
              <a:spcBef>
                <a:spcPct val="20000"/>
              </a:spcBef>
              <a:buFontTx/>
              <a:buChar char="-"/>
              <a:defRPr/>
            </a:pPr>
            <a:r>
              <a:rPr lang="en-US" sz="2400" b="1" dirty="0">
                <a:solidFill>
                  <a:prstClr val="black"/>
                </a:solidFill>
                <a:latin typeface="Calibri"/>
              </a:rPr>
              <a:t>NOA Form- Notice of Accident</a:t>
            </a:r>
          </a:p>
          <a:p>
            <a:pPr marL="742950" lvl="1" indent="-285750">
              <a:spcBef>
                <a:spcPct val="20000"/>
              </a:spcBef>
              <a:buFontTx/>
              <a:buChar char="-"/>
              <a:defRPr/>
            </a:pPr>
            <a:r>
              <a:rPr lang="en-US" sz="2400" dirty="0">
                <a:solidFill>
                  <a:prstClr val="black"/>
                </a:solidFill>
                <a:latin typeface="Calibri"/>
              </a:rPr>
              <a:t>By law, NOA forms have to be posted in a prominent location in each place of employment. </a:t>
            </a:r>
          </a:p>
        </p:txBody>
      </p:sp>
    </p:spTree>
    <p:extLst>
      <p:ext uri="{BB962C8B-B14F-4D97-AF65-F5344CB8AC3E}">
        <p14:creationId xmlns:p14="http://schemas.microsoft.com/office/powerpoint/2010/main" val="3855831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95400"/>
            <a:ext cx="5410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746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1524000" y="1295400"/>
            <a:ext cx="7467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algn="ctr" eaLnBrk="1" fontAlgn="base" hangingPunct="1">
              <a:spcBef>
                <a:spcPct val="0"/>
              </a:spcBef>
              <a:spcAft>
                <a:spcPct val="0"/>
              </a:spcAft>
              <a:buFontTx/>
              <a:buNone/>
            </a:pPr>
            <a:r>
              <a:rPr lang="en-US" altLang="en-US" b="1">
                <a:solidFill>
                  <a:srgbClr val="000000"/>
                </a:solidFill>
              </a:rPr>
              <a:t>KEY ITEMS TO REMEMBER ABOUT NOTICE OF ACCIDENT FORMS</a:t>
            </a:r>
          </a:p>
          <a:p>
            <a:pPr lvl="1" eaLnBrk="1" fontAlgn="base" hangingPunct="1">
              <a:spcBef>
                <a:spcPct val="0"/>
              </a:spcBef>
              <a:spcAft>
                <a:spcPct val="0"/>
              </a:spcAft>
              <a:buFontTx/>
              <a:buChar char="-"/>
            </a:pPr>
            <a:r>
              <a:rPr lang="en-US" altLang="en-US" sz="2400">
                <a:solidFill>
                  <a:srgbClr val="000000"/>
                </a:solidFill>
              </a:rPr>
              <a:t>Both the Injured Worker and the Supervisor/University Representative must sign and date the form. </a:t>
            </a:r>
          </a:p>
          <a:p>
            <a:pPr lvl="1" eaLnBrk="1" fontAlgn="base" hangingPunct="1">
              <a:spcBef>
                <a:spcPct val="0"/>
              </a:spcBef>
              <a:spcAft>
                <a:spcPct val="0"/>
              </a:spcAft>
              <a:buFontTx/>
              <a:buChar char="-"/>
            </a:pPr>
            <a:r>
              <a:rPr lang="en-US" altLang="en-US" sz="2400">
                <a:solidFill>
                  <a:srgbClr val="000000"/>
                </a:solidFill>
              </a:rPr>
              <a:t>The employee should receive a copy of the form once signed by the Supervisor. </a:t>
            </a:r>
          </a:p>
          <a:p>
            <a:pPr lvl="1" eaLnBrk="1" fontAlgn="base" hangingPunct="1">
              <a:spcBef>
                <a:spcPct val="0"/>
              </a:spcBef>
              <a:spcAft>
                <a:spcPct val="0"/>
              </a:spcAft>
              <a:buFontTx/>
              <a:buChar char="-"/>
            </a:pPr>
            <a:r>
              <a:rPr lang="en-US" altLang="en-US" sz="2400">
                <a:solidFill>
                  <a:srgbClr val="000000"/>
                </a:solidFill>
              </a:rPr>
              <a:t>The form should be sent to Safety &amp; Risk Services.</a:t>
            </a:r>
          </a:p>
          <a:p>
            <a:pPr lvl="1" eaLnBrk="1" fontAlgn="base" hangingPunct="1">
              <a:spcBef>
                <a:spcPct val="0"/>
              </a:spcBef>
              <a:spcAft>
                <a:spcPct val="0"/>
              </a:spcAft>
              <a:buFontTx/>
              <a:buChar char="-"/>
            </a:pPr>
            <a:r>
              <a:rPr lang="en-US" altLang="en-US" sz="2400">
                <a:solidFill>
                  <a:srgbClr val="000000"/>
                </a:solidFill>
              </a:rPr>
              <a:t>The main purpose of the NOA is to preserve the rights of an injured worker under the NM Workers’ Compensation Act. </a:t>
            </a:r>
          </a:p>
          <a:p>
            <a:pPr lvl="1" eaLnBrk="1" fontAlgn="base" hangingPunct="1">
              <a:spcBef>
                <a:spcPct val="0"/>
              </a:spcBef>
              <a:spcAft>
                <a:spcPct val="0"/>
              </a:spcAft>
              <a:buFontTx/>
              <a:buChar char="-"/>
            </a:pPr>
            <a:r>
              <a:rPr lang="en-US" altLang="en-US" sz="2400">
                <a:solidFill>
                  <a:srgbClr val="000000"/>
                </a:solidFill>
              </a:rPr>
              <a:t>Completed NOA forms are sent to State of NM Risk Management Division so the incident/potential injury is documented. </a:t>
            </a:r>
          </a:p>
        </p:txBody>
      </p:sp>
    </p:spTree>
    <p:extLst>
      <p:ext uri="{BB962C8B-B14F-4D97-AF65-F5344CB8AC3E}">
        <p14:creationId xmlns:p14="http://schemas.microsoft.com/office/powerpoint/2010/main" val="1757007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1524000" y="1295400"/>
            <a:ext cx="7543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Aft>
                <a:spcPct val="0"/>
              </a:spcAft>
              <a:buFontTx/>
              <a:buNone/>
            </a:pPr>
            <a:r>
              <a:rPr lang="en-US" altLang="en-US" sz="2000" b="1">
                <a:solidFill>
                  <a:srgbClr val="000000"/>
                </a:solidFill>
                <a:latin typeface="Calibri" pitchFamily="34" charset="0"/>
              </a:rPr>
              <a:t>Example #1- </a:t>
            </a:r>
            <a:r>
              <a:rPr lang="en-US" altLang="en-US" sz="2000">
                <a:solidFill>
                  <a:srgbClr val="000000"/>
                </a:solidFill>
                <a:latin typeface="Calibri" pitchFamily="34" charset="0"/>
              </a:rPr>
              <a:t>Mike is lifting a heavy box of paper and feels a slight strain in his back. He thinks he is okay and decides to not mention it to anyone. About a month later, he notices that his back just hasn’t felt right. He remembers how he tweaked it about a month before when moving a box of paper. He goes to his doctor and finds out that he has a herniated disc that is pressing on a nerve. He then reports this to his supervisor. </a:t>
            </a: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352800"/>
            <a:ext cx="17621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TextBox 4"/>
          <p:cNvSpPr txBox="1">
            <a:spLocks noChangeArrowheads="1"/>
          </p:cNvSpPr>
          <p:nvPr/>
        </p:nvSpPr>
        <p:spPr bwMode="auto">
          <a:xfrm>
            <a:off x="1600200" y="4419600"/>
            <a:ext cx="7239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Aft>
                <a:spcPct val="0"/>
              </a:spcAft>
              <a:buFontTx/>
              <a:buNone/>
            </a:pPr>
            <a:r>
              <a:rPr lang="en-US" altLang="en-US" sz="2000" b="1">
                <a:solidFill>
                  <a:srgbClr val="000000"/>
                </a:solidFill>
                <a:latin typeface="Calibri" pitchFamily="34" charset="0"/>
              </a:rPr>
              <a:t>Example #2- </a:t>
            </a:r>
            <a:r>
              <a:rPr lang="en-US" altLang="en-US" sz="2000">
                <a:solidFill>
                  <a:srgbClr val="000000"/>
                </a:solidFill>
                <a:latin typeface="Calibri" pitchFamily="34" charset="0"/>
              </a:rPr>
              <a:t>Mike is lifting a heavy box of paper and feels a slight strain in his back. He thinks he is okay </a:t>
            </a:r>
            <a:r>
              <a:rPr lang="en-US" altLang="en-US" sz="2000" b="1">
                <a:solidFill>
                  <a:srgbClr val="000000"/>
                </a:solidFill>
                <a:latin typeface="Calibri" pitchFamily="34" charset="0"/>
              </a:rPr>
              <a:t>but decides to report the incident to his supervisor. </a:t>
            </a:r>
            <a:r>
              <a:rPr lang="en-US" altLang="en-US" sz="2000">
                <a:solidFill>
                  <a:srgbClr val="000000"/>
                </a:solidFill>
                <a:latin typeface="Calibri" pitchFamily="34" charset="0"/>
              </a:rPr>
              <a:t>His supervisor has him complete a Notice of Accident Form and submits the form to SRS. About a month later, he notices that his back just hasn’t felt right. He remembers how he tweaked it about a month before when moving a box of paper. He goes to the doctor and finds out that he has a herniated disc that is pressing on a nerve. He then reports this to his supervisor. </a:t>
            </a:r>
            <a:endParaRPr lang="en-US" altLang="en-US" sz="2000" b="1">
              <a:solidFill>
                <a:srgbClr val="000000"/>
              </a:solidFill>
              <a:latin typeface="Calibri" pitchFamily="34" charset="0"/>
            </a:endParaRPr>
          </a:p>
        </p:txBody>
      </p:sp>
    </p:spTree>
    <p:extLst>
      <p:ext uri="{BB962C8B-B14F-4D97-AF65-F5344CB8AC3E}">
        <p14:creationId xmlns:p14="http://schemas.microsoft.com/office/powerpoint/2010/main" val="3694972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371600"/>
            <a:ext cx="7467600" cy="4143375"/>
          </a:xfrm>
          <a:prstGeom prst="rect">
            <a:avLst/>
          </a:prstGeom>
          <a:noFill/>
        </p:spPr>
        <p:txBody>
          <a:bodyPr>
            <a:spAutoFit/>
          </a:bodyPr>
          <a:lstStyle/>
          <a:p>
            <a:pPr>
              <a:spcBef>
                <a:spcPct val="20000"/>
              </a:spcBef>
              <a:defRPr/>
            </a:pPr>
            <a:r>
              <a:rPr lang="en-US" sz="2800" b="1" dirty="0">
                <a:solidFill>
                  <a:prstClr val="black"/>
                </a:solidFill>
                <a:latin typeface="Calibri"/>
              </a:rPr>
              <a:t>3- All work-related accidents requiring formal Medical Treatment need to be reported to the Department of Safety &amp; Risk Services within 24 hours from the time the employee’s supervisor was informed of the incident. (UNM Administrative Policy 3630 4.1)</a:t>
            </a:r>
          </a:p>
          <a:p>
            <a:pPr marL="342900" indent="-342900">
              <a:spcBef>
                <a:spcPct val="20000"/>
              </a:spcBef>
              <a:buFont typeface="Arial" panose="020B0604020202020204" pitchFamily="34" charset="0"/>
              <a:buChar char="•"/>
              <a:defRPr/>
            </a:pPr>
            <a:r>
              <a:rPr lang="en-US" sz="2800" dirty="0">
                <a:solidFill>
                  <a:prstClr val="black"/>
                </a:solidFill>
                <a:latin typeface="Calibri"/>
              </a:rPr>
              <a:t>What is the formal method of reporting those incidents?</a:t>
            </a:r>
          </a:p>
          <a:p>
            <a:pPr marL="342900" indent="-342900">
              <a:spcBef>
                <a:spcPct val="20000"/>
              </a:spcBef>
              <a:buFont typeface="Arial" panose="020B0604020202020204" pitchFamily="34" charset="0"/>
              <a:buChar char="•"/>
              <a:defRPr/>
            </a:pPr>
            <a:r>
              <a:rPr lang="en-US" sz="2800" b="1" dirty="0">
                <a:solidFill>
                  <a:prstClr val="black"/>
                </a:solidFill>
                <a:latin typeface="Calibri"/>
              </a:rPr>
              <a:t>E1.1- First Report of Accident Form</a:t>
            </a:r>
          </a:p>
        </p:txBody>
      </p:sp>
    </p:spTree>
    <p:extLst>
      <p:ext uri="{BB962C8B-B14F-4D97-AF65-F5344CB8AC3E}">
        <p14:creationId xmlns:p14="http://schemas.microsoft.com/office/powerpoint/2010/main" val="664793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95400"/>
            <a:ext cx="4572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199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1676400" y="1295400"/>
            <a:ext cx="7315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sz="2400" b="1">
                <a:solidFill>
                  <a:srgbClr val="000000"/>
                </a:solidFill>
              </a:rPr>
              <a:t>KEY ITEMS TO REMEMBER ABOUT E1.1 FIRST REPORT OF ACCIDENT FORMS</a:t>
            </a:r>
          </a:p>
          <a:p>
            <a:pPr eaLnBrk="1" fontAlgn="base" hangingPunct="1">
              <a:spcBef>
                <a:spcPct val="0"/>
              </a:spcBef>
              <a:spcAft>
                <a:spcPct val="0"/>
              </a:spcAft>
              <a:buFontTx/>
              <a:buNone/>
            </a:pPr>
            <a:r>
              <a:rPr lang="en-US" altLang="en-US" sz="2400">
                <a:solidFill>
                  <a:srgbClr val="000000"/>
                </a:solidFill>
              </a:rPr>
              <a:t>- Form must be signed by both the Employee and Supervisor.</a:t>
            </a:r>
          </a:p>
          <a:p>
            <a:pPr eaLnBrk="1" fontAlgn="base" hangingPunct="1">
              <a:spcBef>
                <a:spcPct val="0"/>
              </a:spcBef>
              <a:spcAft>
                <a:spcPct val="0"/>
              </a:spcAft>
              <a:buFontTx/>
              <a:buChar char="-"/>
            </a:pPr>
            <a:r>
              <a:rPr lang="en-US" altLang="en-US" sz="2400">
                <a:solidFill>
                  <a:srgbClr val="000000"/>
                </a:solidFill>
              </a:rPr>
              <a:t>Please have the Employee use their actual SSN#. </a:t>
            </a:r>
          </a:p>
          <a:p>
            <a:pPr eaLnBrk="1" fontAlgn="base" hangingPunct="1">
              <a:spcBef>
                <a:spcPct val="0"/>
              </a:spcBef>
              <a:spcAft>
                <a:spcPct val="0"/>
              </a:spcAft>
              <a:buFontTx/>
              <a:buChar char="-"/>
            </a:pPr>
            <a:r>
              <a:rPr lang="en-US" altLang="en-US" sz="2400">
                <a:solidFill>
                  <a:srgbClr val="000000"/>
                </a:solidFill>
              </a:rPr>
              <a:t>Please indicate where Medical Treatment was sought or will be sought. </a:t>
            </a:r>
          </a:p>
          <a:p>
            <a:pPr eaLnBrk="1" fontAlgn="base" hangingPunct="1">
              <a:spcBef>
                <a:spcPct val="0"/>
              </a:spcBef>
              <a:spcAft>
                <a:spcPct val="0"/>
              </a:spcAft>
              <a:buFontTx/>
              <a:buChar char="-"/>
            </a:pPr>
            <a:r>
              <a:rPr lang="en-US" altLang="en-US" sz="2400">
                <a:solidFill>
                  <a:srgbClr val="000000"/>
                </a:solidFill>
              </a:rPr>
              <a:t>If the Supervisor believes the claim may be a false claim, please still complete the E1.1 Form and then notify SRS directly of your concerns. We are required by law to file Workers’ Compensation claims even if we have doubts about the legitimacy of the claim. SRS will pass any concerns/evidence along to the insurance company. </a:t>
            </a:r>
          </a:p>
        </p:txBody>
      </p:sp>
    </p:spTree>
    <p:extLst>
      <p:ext uri="{BB962C8B-B14F-4D97-AF65-F5344CB8AC3E}">
        <p14:creationId xmlns:p14="http://schemas.microsoft.com/office/powerpoint/2010/main" val="1880422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219200"/>
            <a:ext cx="39624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extBox 3"/>
          <p:cNvSpPr txBox="1">
            <a:spLocks noChangeArrowheads="1"/>
          </p:cNvSpPr>
          <p:nvPr/>
        </p:nvSpPr>
        <p:spPr bwMode="auto">
          <a:xfrm>
            <a:off x="1676400" y="3352800"/>
            <a:ext cx="7239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r>
              <a:rPr lang="en-US" altLang="en-US" sz="2400" b="1" dirty="0">
                <a:solidFill>
                  <a:srgbClr val="000000"/>
                </a:solidFill>
              </a:rPr>
              <a:t>1- </a:t>
            </a:r>
            <a:r>
              <a:rPr lang="en-US" altLang="en-US" sz="2400" dirty="0">
                <a:solidFill>
                  <a:srgbClr val="000000"/>
                </a:solidFill>
              </a:rPr>
              <a:t>All Work-Related Accidents and/or Illnesses must be reported to the employee’s immediate supervisor.</a:t>
            </a:r>
          </a:p>
          <a:p>
            <a:pPr eaLnBrk="1" fontAlgn="base" hangingPunct="1">
              <a:spcBef>
                <a:spcPct val="0"/>
              </a:spcBef>
              <a:spcAft>
                <a:spcPct val="0"/>
              </a:spcAft>
              <a:buFontTx/>
              <a:buNone/>
            </a:pPr>
            <a:r>
              <a:rPr lang="en-US" altLang="en-US" sz="2400" b="1" dirty="0">
                <a:solidFill>
                  <a:srgbClr val="000000"/>
                </a:solidFill>
              </a:rPr>
              <a:t>2- </a:t>
            </a:r>
            <a:r>
              <a:rPr lang="en-US" altLang="en-US" sz="2400" dirty="0">
                <a:solidFill>
                  <a:srgbClr val="000000"/>
                </a:solidFill>
              </a:rPr>
              <a:t>For accidents not requiring formal Medical Treatment, please have the employee complete a Notice of Accident Form.</a:t>
            </a:r>
          </a:p>
          <a:p>
            <a:pPr eaLnBrk="1" fontAlgn="base" hangingPunct="1">
              <a:spcBef>
                <a:spcPct val="0"/>
              </a:spcBef>
              <a:spcAft>
                <a:spcPct val="0"/>
              </a:spcAft>
              <a:buFontTx/>
              <a:buNone/>
            </a:pPr>
            <a:r>
              <a:rPr lang="en-US" altLang="en-US" sz="2400" b="1" dirty="0">
                <a:solidFill>
                  <a:srgbClr val="000000"/>
                </a:solidFill>
              </a:rPr>
              <a:t>3- </a:t>
            </a:r>
            <a:r>
              <a:rPr lang="en-US" altLang="en-US" sz="2400" dirty="0">
                <a:solidFill>
                  <a:srgbClr val="000000"/>
                </a:solidFill>
              </a:rPr>
              <a:t>For accidents requiring formal Medical Treatment, please have the employee complete a E1.1 First Report of Accident Form. </a:t>
            </a:r>
          </a:p>
        </p:txBody>
      </p:sp>
    </p:spTree>
    <p:extLst>
      <p:ext uri="{BB962C8B-B14F-4D97-AF65-F5344CB8AC3E}">
        <p14:creationId xmlns:p14="http://schemas.microsoft.com/office/powerpoint/2010/main" val="662757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066800"/>
            <a:ext cx="45720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TextBox 3"/>
          <p:cNvSpPr txBox="1">
            <a:spLocks noChangeArrowheads="1"/>
          </p:cNvSpPr>
          <p:nvPr/>
        </p:nvSpPr>
        <p:spPr bwMode="auto">
          <a:xfrm>
            <a:off x="1676400" y="2743200"/>
            <a:ext cx="72390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b="1">
                <a:solidFill>
                  <a:srgbClr val="000000"/>
                </a:solidFill>
              </a:rPr>
              <a:t>THE BIGGEST MISTAKES</a:t>
            </a:r>
          </a:p>
          <a:p>
            <a:pPr eaLnBrk="1" fontAlgn="base" hangingPunct="1">
              <a:spcBef>
                <a:spcPct val="0"/>
              </a:spcBef>
              <a:spcAft>
                <a:spcPct val="0"/>
              </a:spcAft>
              <a:buFontTx/>
              <a:buNone/>
            </a:pPr>
            <a:r>
              <a:rPr lang="en-US" altLang="en-US" sz="2400" b="1">
                <a:solidFill>
                  <a:srgbClr val="000000"/>
                </a:solidFill>
              </a:rPr>
              <a:t>1- </a:t>
            </a:r>
            <a:r>
              <a:rPr lang="en-US" altLang="en-US" sz="2400">
                <a:solidFill>
                  <a:srgbClr val="000000"/>
                </a:solidFill>
              </a:rPr>
              <a:t>Failure to complete required forms in a timely manner. </a:t>
            </a:r>
          </a:p>
          <a:p>
            <a:pPr eaLnBrk="1" fontAlgn="base" hangingPunct="1">
              <a:spcBef>
                <a:spcPct val="0"/>
              </a:spcBef>
              <a:spcAft>
                <a:spcPct val="0"/>
              </a:spcAft>
              <a:buFontTx/>
              <a:buNone/>
            </a:pPr>
            <a:r>
              <a:rPr lang="en-US" altLang="en-US" sz="2400" b="1">
                <a:solidFill>
                  <a:srgbClr val="000000"/>
                </a:solidFill>
              </a:rPr>
              <a:t>2- </a:t>
            </a:r>
            <a:r>
              <a:rPr lang="en-US" altLang="en-US" sz="2400">
                <a:solidFill>
                  <a:srgbClr val="000000"/>
                </a:solidFill>
              </a:rPr>
              <a:t>Incomplete forms/missing information.</a:t>
            </a:r>
          </a:p>
          <a:p>
            <a:pPr eaLnBrk="1" fontAlgn="base" hangingPunct="1">
              <a:spcBef>
                <a:spcPct val="0"/>
              </a:spcBef>
              <a:spcAft>
                <a:spcPct val="0"/>
              </a:spcAft>
              <a:buFontTx/>
              <a:buNone/>
            </a:pPr>
            <a:r>
              <a:rPr lang="en-US" altLang="en-US" sz="2400" b="1">
                <a:solidFill>
                  <a:srgbClr val="000000"/>
                </a:solidFill>
              </a:rPr>
              <a:t>3- </a:t>
            </a:r>
            <a:r>
              <a:rPr lang="en-US" altLang="en-US" sz="2400">
                <a:solidFill>
                  <a:srgbClr val="000000"/>
                </a:solidFill>
              </a:rPr>
              <a:t>Failure to notify SRS and Payroll  if an employee has missed five (5) or more scheduled days of work due to a work-related injury. (UNM 3630 4.3) </a:t>
            </a:r>
            <a:r>
              <a:rPr lang="en-US" altLang="en-US" sz="2400" b="1">
                <a:solidFill>
                  <a:srgbClr val="000000"/>
                </a:solidFill>
              </a:rPr>
              <a:t>If more than 7 calendar days are missed, then it becomes a LOST TIME claim. </a:t>
            </a:r>
          </a:p>
          <a:p>
            <a:pPr eaLnBrk="1" fontAlgn="base" hangingPunct="1">
              <a:spcBef>
                <a:spcPct val="0"/>
              </a:spcBef>
              <a:spcAft>
                <a:spcPct val="0"/>
              </a:spcAft>
              <a:buFontTx/>
              <a:buNone/>
            </a:pPr>
            <a:r>
              <a:rPr lang="en-US" altLang="en-US" sz="2400" b="1">
                <a:solidFill>
                  <a:srgbClr val="000000"/>
                </a:solidFill>
              </a:rPr>
              <a:t>4- </a:t>
            </a:r>
            <a:r>
              <a:rPr lang="en-US" altLang="en-US" sz="2400">
                <a:solidFill>
                  <a:srgbClr val="000000"/>
                </a:solidFill>
              </a:rPr>
              <a:t>Failure to reach out to SRS and ask questions if unsure about the Workers’ Compensation Process. </a:t>
            </a:r>
          </a:p>
        </p:txBody>
      </p:sp>
    </p:spTree>
    <p:extLst>
      <p:ext uri="{BB962C8B-B14F-4D97-AF65-F5344CB8AC3E}">
        <p14:creationId xmlns:p14="http://schemas.microsoft.com/office/powerpoint/2010/main" val="1397767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95400"/>
            <a:ext cx="48466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854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1600" y="0"/>
            <a:ext cx="7772400" cy="914400"/>
          </a:xfrm>
        </p:spPr>
        <p:txBody>
          <a:bodyPr/>
          <a:lstStyle/>
          <a:p>
            <a:pPr algn="l" eaLnBrk="1" hangingPunct="1"/>
            <a:r>
              <a:rPr lang="en-US" altLang="en-US" sz="4000" smtClean="0">
                <a:latin typeface="Arial Black" pitchFamily="34" charset="0"/>
              </a:rPr>
              <a:t>Safety &amp; Risk Services</a:t>
            </a:r>
          </a:p>
        </p:txBody>
      </p:sp>
      <p:sp>
        <p:nvSpPr>
          <p:cNvPr id="13315" name="Rectangle 3"/>
          <p:cNvSpPr>
            <a:spLocks noGrp="1" noChangeArrowheads="1"/>
          </p:cNvSpPr>
          <p:nvPr>
            <p:ph type="body" idx="1"/>
          </p:nvPr>
        </p:nvSpPr>
        <p:spPr>
          <a:xfrm>
            <a:off x="1371600" y="990600"/>
            <a:ext cx="7772400" cy="5867400"/>
          </a:xfrm>
        </p:spPr>
        <p:txBody>
          <a:bodyPr/>
          <a:lstStyle/>
          <a:p>
            <a:pPr marL="914400" lvl="2" indent="0" eaLnBrk="1" hangingPunct="1">
              <a:lnSpc>
                <a:spcPct val="90000"/>
              </a:lnSpc>
              <a:buFontTx/>
              <a:buNone/>
            </a:pPr>
            <a:r>
              <a:rPr lang="en-US" altLang="en-US" sz="2800" b="1" smtClean="0"/>
              <a:t>ACCIDENT REPORTING TRAINING</a:t>
            </a:r>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4175" y="2025650"/>
            <a:ext cx="695642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274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2286000" y="1752600"/>
            <a:ext cx="52181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r>
              <a:rPr lang="en-US" altLang="en-US" sz="2400" b="1">
                <a:solidFill>
                  <a:srgbClr val="000000"/>
                </a:solidFill>
              </a:rPr>
              <a:t>Purpose for the Training- </a:t>
            </a:r>
            <a:r>
              <a:rPr lang="en-US" altLang="en-US" sz="2400">
                <a:solidFill>
                  <a:srgbClr val="000000"/>
                </a:solidFill>
              </a:rPr>
              <a:t>To educate management, supervisors, and employees of the proper policies and procedures to follow in regards to work-related accidents.</a:t>
            </a:r>
          </a:p>
          <a:p>
            <a:pPr eaLnBrk="1" fontAlgn="base" hangingPunct="1">
              <a:spcBef>
                <a:spcPct val="0"/>
              </a:spcBef>
              <a:spcAft>
                <a:spcPct val="0"/>
              </a:spcAft>
              <a:buFontTx/>
              <a:buNone/>
            </a:pPr>
            <a:r>
              <a:rPr lang="en-US" altLang="en-US" sz="2400">
                <a:solidFill>
                  <a:srgbClr val="000000"/>
                </a:solidFill>
              </a:rPr>
              <a:t> </a:t>
            </a: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86200"/>
            <a:ext cx="5522913"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194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6778625"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extBox 5"/>
          <p:cNvSpPr txBox="1">
            <a:spLocks noChangeArrowheads="1"/>
          </p:cNvSpPr>
          <p:nvPr/>
        </p:nvSpPr>
        <p:spPr bwMode="auto">
          <a:xfrm>
            <a:off x="1828800" y="4953000"/>
            <a:ext cx="701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sz="2400" b="1">
                <a:solidFill>
                  <a:srgbClr val="000000"/>
                </a:solidFill>
              </a:rPr>
              <a:t>WHY IS IT IMPORTANT TO PROPERLY REPORT WORK-RELATED ACCIDENTS? </a:t>
            </a:r>
          </a:p>
        </p:txBody>
      </p:sp>
    </p:spTree>
    <p:extLst>
      <p:ext uri="{BB962C8B-B14F-4D97-AF65-F5344CB8AC3E}">
        <p14:creationId xmlns:p14="http://schemas.microsoft.com/office/powerpoint/2010/main" val="3635131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39888"/>
            <a:ext cx="6248400"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TextBox 3"/>
          <p:cNvSpPr txBox="1">
            <a:spLocks noChangeArrowheads="1"/>
          </p:cNvSpPr>
          <p:nvPr/>
        </p:nvSpPr>
        <p:spPr bwMode="auto">
          <a:xfrm>
            <a:off x="1752600" y="5410200"/>
            <a:ext cx="701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sz="2000" b="1">
                <a:solidFill>
                  <a:srgbClr val="000000"/>
                </a:solidFill>
              </a:rPr>
              <a:t>1- It’s the Law</a:t>
            </a:r>
            <a:r>
              <a:rPr lang="en-US" altLang="en-US" sz="2000">
                <a:solidFill>
                  <a:srgbClr val="000000"/>
                </a:solidFill>
              </a:rPr>
              <a:t/>
            </a:r>
            <a:br>
              <a:rPr lang="en-US" altLang="en-US" sz="2000">
                <a:solidFill>
                  <a:srgbClr val="000000"/>
                </a:solidFill>
              </a:rPr>
            </a:br>
            <a:r>
              <a:rPr lang="en-US" altLang="en-US" sz="2000">
                <a:solidFill>
                  <a:srgbClr val="000000"/>
                </a:solidFill>
              </a:rPr>
              <a:t>New Mexico Workers’ Compensation Administration-  We can be fined for not correctly reporting Work-Related Accidents.</a:t>
            </a:r>
          </a:p>
        </p:txBody>
      </p:sp>
    </p:spTree>
    <p:extLst>
      <p:ext uri="{BB962C8B-B14F-4D97-AF65-F5344CB8AC3E}">
        <p14:creationId xmlns:p14="http://schemas.microsoft.com/office/powerpoint/2010/main" val="4089155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6169025"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extBox 3"/>
          <p:cNvSpPr txBox="1">
            <a:spLocks noChangeArrowheads="1"/>
          </p:cNvSpPr>
          <p:nvPr/>
        </p:nvSpPr>
        <p:spPr bwMode="auto">
          <a:xfrm>
            <a:off x="1828800" y="4572000"/>
            <a:ext cx="6705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sz="2400" b="1">
                <a:solidFill>
                  <a:srgbClr val="000000"/>
                </a:solidFill>
              </a:rPr>
              <a:t>2- To Protect the Injured Worker</a:t>
            </a:r>
          </a:p>
          <a:p>
            <a:pPr algn="ctr" eaLnBrk="1" fontAlgn="base" hangingPunct="1">
              <a:spcBef>
                <a:spcPct val="0"/>
              </a:spcBef>
              <a:spcAft>
                <a:spcPct val="0"/>
              </a:spcAft>
              <a:buFontTx/>
              <a:buNone/>
            </a:pPr>
            <a:r>
              <a:rPr lang="en-US" altLang="en-US" sz="2400">
                <a:solidFill>
                  <a:srgbClr val="000000"/>
                </a:solidFill>
              </a:rPr>
              <a:t>Properly reporting Work-Related Accidents protects the Injured Worker and preserves their rights under the New Mexico Workers’ Compensation Act. </a:t>
            </a:r>
          </a:p>
        </p:txBody>
      </p:sp>
    </p:spTree>
    <p:extLst>
      <p:ext uri="{BB962C8B-B14F-4D97-AF65-F5344CB8AC3E}">
        <p14:creationId xmlns:p14="http://schemas.microsoft.com/office/powerpoint/2010/main" val="224644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6"/>
          <p:cNvSpPr txBox="1">
            <a:spLocks noChangeArrowheads="1"/>
          </p:cNvSpPr>
          <p:nvPr/>
        </p:nvSpPr>
        <p:spPr bwMode="auto">
          <a:xfrm>
            <a:off x="1600200" y="1295400"/>
            <a:ext cx="7239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sz="2800" b="1">
                <a:solidFill>
                  <a:srgbClr val="000000"/>
                </a:solidFill>
              </a:rPr>
              <a:t>3- To Ensure a Smooth Workers’ Compensation Process</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725" y="3048000"/>
            <a:ext cx="347027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863" y="3048000"/>
            <a:ext cx="3328987"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870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p:cNvSpPr txBox="1">
            <a:spLocks noChangeArrowheads="1"/>
          </p:cNvSpPr>
          <p:nvPr/>
        </p:nvSpPr>
        <p:spPr bwMode="auto">
          <a:xfrm>
            <a:off x="1600200" y="1371600"/>
            <a:ext cx="723900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sz="2400" b="1">
                <a:solidFill>
                  <a:srgbClr val="000000"/>
                </a:solidFill>
              </a:rPr>
              <a:t>REPORTING PROCEDURES</a:t>
            </a:r>
          </a:p>
          <a:p>
            <a:pPr algn="ctr" eaLnBrk="1" fontAlgn="base" hangingPunct="1">
              <a:spcAft>
                <a:spcPct val="0"/>
              </a:spcAft>
              <a:buFontTx/>
              <a:buNone/>
            </a:pPr>
            <a:r>
              <a:rPr lang="en-US" altLang="en-US" sz="2400" b="1">
                <a:solidFill>
                  <a:srgbClr val="000000"/>
                </a:solidFill>
              </a:rPr>
              <a:t>1- </a:t>
            </a:r>
            <a:r>
              <a:rPr lang="en-US" altLang="en-US" sz="2400" b="1">
                <a:solidFill>
                  <a:srgbClr val="000000"/>
                </a:solidFill>
                <a:latin typeface="Calibri" pitchFamily="34" charset="0"/>
              </a:rPr>
              <a:t>All work-related accidents and/or illnesses must be reported to the employee’s immediate supervisor. (UNM Administrative Policy 3630 4.1)</a:t>
            </a:r>
          </a:p>
          <a:p>
            <a:pPr algn="ctr" eaLnBrk="1" fontAlgn="base" hangingPunct="1">
              <a:spcAft>
                <a:spcPct val="0"/>
              </a:spcAft>
              <a:buFontTx/>
              <a:buNone/>
            </a:pPr>
            <a:r>
              <a:rPr lang="en-US" altLang="en-US" sz="1900" b="1">
                <a:solidFill>
                  <a:srgbClr val="000000"/>
                </a:solidFill>
                <a:latin typeface="Calibri" pitchFamily="34" charset="0"/>
              </a:rPr>
              <a:t>Example- </a:t>
            </a:r>
            <a:r>
              <a:rPr lang="en-US" altLang="en-US" sz="1900">
                <a:solidFill>
                  <a:srgbClr val="000000"/>
                </a:solidFill>
                <a:latin typeface="Calibri" pitchFamily="34" charset="0"/>
              </a:rPr>
              <a:t>I am walking back to my office from the bathroom when I slip on a banana peel and fall down. I’m a little bit embarrassed, but I think I’m okay.</a:t>
            </a:r>
          </a:p>
          <a:p>
            <a:pPr algn="ctr" eaLnBrk="1" fontAlgn="base" hangingPunct="1">
              <a:spcBef>
                <a:spcPct val="0"/>
              </a:spcBef>
              <a:spcAft>
                <a:spcPct val="0"/>
              </a:spcAft>
              <a:buFontTx/>
              <a:buNone/>
            </a:pPr>
            <a:endParaRPr lang="en-US" altLang="en-US" sz="2400" b="1">
              <a:solidFill>
                <a:srgbClr val="000000"/>
              </a:solidFill>
            </a:endParaRP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38" y="3886200"/>
            <a:ext cx="285273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00200" y="5867400"/>
            <a:ext cx="7315200" cy="1077913"/>
          </a:xfrm>
          <a:prstGeom prst="rect">
            <a:avLst/>
          </a:prstGeom>
          <a:noFill/>
        </p:spPr>
        <p:txBody>
          <a:bodyPr>
            <a:spAutoFit/>
          </a:bodyPr>
          <a:lstStyle/>
          <a:p>
            <a:pPr algn="ctr">
              <a:spcBef>
                <a:spcPct val="20000"/>
              </a:spcBef>
              <a:defRPr/>
            </a:pPr>
            <a:r>
              <a:rPr lang="en-US" sz="2000" dirty="0">
                <a:solidFill>
                  <a:prstClr val="black"/>
                </a:solidFill>
                <a:latin typeface="Calibri"/>
              </a:rPr>
              <a:t>Should I tell anyone? Should I just wait to see how I feel tomorrow or how I feel in a few days?    </a:t>
            </a:r>
          </a:p>
          <a:p>
            <a:pPr marL="342900" indent="-342900" algn="ctr">
              <a:spcBef>
                <a:spcPct val="20000"/>
              </a:spcBef>
              <a:buFontTx/>
              <a:buChar char="-"/>
              <a:defRPr/>
            </a:pPr>
            <a:r>
              <a:rPr lang="en-US" sz="2000" b="1" dirty="0">
                <a:solidFill>
                  <a:prstClr val="black"/>
                </a:solidFill>
                <a:latin typeface="Calibri"/>
              </a:rPr>
              <a:t>I should report the incident to my immediate supervisor. </a:t>
            </a:r>
          </a:p>
        </p:txBody>
      </p:sp>
    </p:spTree>
    <p:extLst>
      <p:ext uri="{BB962C8B-B14F-4D97-AF65-F5344CB8AC3E}">
        <p14:creationId xmlns:p14="http://schemas.microsoft.com/office/powerpoint/2010/main" val="1409147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1600200" y="12954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sz="2400" b="1">
                <a:solidFill>
                  <a:srgbClr val="000000"/>
                </a:solidFill>
              </a:rPr>
              <a:t>SO WHERE DO WE GO NEXT? </a:t>
            </a: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563" y="1768475"/>
            <a:ext cx="16160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TextBox 4"/>
          <p:cNvSpPr txBox="1">
            <a:spLocks noChangeArrowheads="1"/>
          </p:cNvSpPr>
          <p:nvPr/>
        </p:nvSpPr>
        <p:spPr bwMode="auto">
          <a:xfrm>
            <a:off x="1600200" y="3505200"/>
            <a:ext cx="71628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en-US" altLang="en-US" sz="2000">
                <a:solidFill>
                  <a:srgbClr val="000000"/>
                </a:solidFill>
                <a:latin typeface="Calibri" pitchFamily="34" charset="0"/>
              </a:rPr>
              <a:t>There are </a:t>
            </a:r>
            <a:r>
              <a:rPr lang="en-US" altLang="en-US" sz="2000" b="1">
                <a:solidFill>
                  <a:srgbClr val="000000"/>
                </a:solidFill>
                <a:latin typeface="Calibri" pitchFamily="34" charset="0"/>
              </a:rPr>
              <a:t>2</a:t>
            </a:r>
            <a:r>
              <a:rPr lang="en-US" altLang="en-US" sz="2000">
                <a:solidFill>
                  <a:srgbClr val="000000"/>
                </a:solidFill>
                <a:latin typeface="Calibri" pitchFamily="34" charset="0"/>
              </a:rPr>
              <a:t> possible actions to take once the employee has notified their supervisor of a work-related accident or illness. </a:t>
            </a:r>
          </a:p>
          <a:p>
            <a:pPr algn="ctr" eaLnBrk="1" fontAlgn="base" hangingPunct="1">
              <a:spcBef>
                <a:spcPct val="0"/>
              </a:spcBef>
              <a:spcAft>
                <a:spcPct val="0"/>
              </a:spcAft>
              <a:buFontTx/>
              <a:buNone/>
            </a:pPr>
            <a:endParaRPr lang="en-US" altLang="en-US" sz="1600">
              <a:solidFill>
                <a:srgbClr val="000000"/>
              </a:solidFill>
              <a:latin typeface="Calibri" pitchFamily="34" charset="0"/>
            </a:endParaRPr>
          </a:p>
          <a:p>
            <a:pPr algn="ctr" eaLnBrk="1" fontAlgn="base" hangingPunct="1">
              <a:spcBef>
                <a:spcPct val="0"/>
              </a:spcBef>
              <a:spcAft>
                <a:spcPct val="0"/>
              </a:spcAft>
              <a:buFontTx/>
              <a:buNone/>
            </a:pPr>
            <a:r>
              <a:rPr lang="en-US" altLang="en-US" sz="2800" b="1">
                <a:solidFill>
                  <a:srgbClr val="000000"/>
                </a:solidFill>
                <a:latin typeface="Calibri" pitchFamily="34" charset="0"/>
              </a:rPr>
              <a:t>WHY IS THAT? </a:t>
            </a:r>
          </a:p>
          <a:p>
            <a:pPr algn="ctr" eaLnBrk="1" fontAlgn="base" hangingPunct="1">
              <a:spcBef>
                <a:spcPct val="0"/>
              </a:spcBef>
              <a:spcAft>
                <a:spcPct val="0"/>
              </a:spcAft>
              <a:buFontTx/>
              <a:buNone/>
            </a:pPr>
            <a:r>
              <a:rPr lang="en-US" altLang="en-US" sz="2000">
                <a:solidFill>
                  <a:srgbClr val="000000"/>
                </a:solidFill>
                <a:latin typeface="Calibri" pitchFamily="34" charset="0"/>
              </a:rPr>
              <a:t>Because you have 2 types of incidents- </a:t>
            </a:r>
          </a:p>
          <a:p>
            <a:pPr algn="ctr" eaLnBrk="1" fontAlgn="base" hangingPunct="1">
              <a:spcBef>
                <a:spcPct val="0"/>
              </a:spcBef>
              <a:spcAft>
                <a:spcPct val="0"/>
              </a:spcAft>
              <a:buFontTx/>
              <a:buNone/>
            </a:pPr>
            <a:r>
              <a:rPr lang="en-US" altLang="en-US" sz="2000" b="1">
                <a:solidFill>
                  <a:srgbClr val="000000"/>
                </a:solidFill>
                <a:latin typeface="Calibri" pitchFamily="34" charset="0"/>
              </a:rPr>
              <a:t>INCIDENT TYPE #1- No formal Medical Treatment is needed or planned.</a:t>
            </a:r>
          </a:p>
          <a:p>
            <a:pPr algn="ctr" eaLnBrk="1" fontAlgn="base" hangingPunct="1">
              <a:spcBef>
                <a:spcPct val="0"/>
              </a:spcBef>
              <a:spcAft>
                <a:spcPct val="0"/>
              </a:spcAft>
              <a:buFontTx/>
              <a:buNone/>
            </a:pPr>
            <a:r>
              <a:rPr lang="en-US" altLang="en-US" sz="2000" b="1">
                <a:solidFill>
                  <a:srgbClr val="000000"/>
                </a:solidFill>
                <a:latin typeface="Calibri" pitchFamily="34" charset="0"/>
              </a:rPr>
              <a:t>INCIDENT TYPE #2- Formal Medical Treatment is needed or planned. </a:t>
            </a:r>
          </a:p>
        </p:txBody>
      </p:sp>
    </p:spTree>
    <p:extLst>
      <p:ext uri="{BB962C8B-B14F-4D97-AF65-F5344CB8AC3E}">
        <p14:creationId xmlns:p14="http://schemas.microsoft.com/office/powerpoint/2010/main" val="4261469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HR Presents Master Slid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0000"/>
      </a:hlink>
      <a:folHlink>
        <a:srgbClr val="CC0000"/>
      </a:folHlink>
    </a:clrScheme>
    <a:fontScheme name="HR Presents Master Slid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HR Presents Master Slid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R Presents Master Sli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R Presents Master Slid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R Presents Master Slid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R Presents Master Sli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R Presents Master Sli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R Presents Master Sli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955</Words>
  <Application>Microsoft Office PowerPoint</Application>
  <PresentationFormat>On-screen Show (4:3)</PresentationFormat>
  <Paragraphs>77</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HR Presents Master Slide</vt:lpstr>
      <vt:lpstr>Safety &amp; Risk Services</vt:lpstr>
      <vt:lpstr>Safety &amp; Risk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New Mexico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&amp; Risk Services</dc:title>
  <dc:creator>Robin Armijo</dc:creator>
  <cp:lastModifiedBy>Shirley Rey L Lovato</cp:lastModifiedBy>
  <cp:revision>1</cp:revision>
  <dcterms:created xsi:type="dcterms:W3CDTF">2014-09-26T14:56:36Z</dcterms:created>
  <dcterms:modified xsi:type="dcterms:W3CDTF">2014-10-09T14:11:25Z</dcterms:modified>
</cp:coreProperties>
</file>