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8" r:id="rId4"/>
    <p:sldId id="269" r:id="rId5"/>
    <p:sldId id="267" r:id="rId6"/>
    <p:sldId id="273" r:id="rId7"/>
    <p:sldId id="270" r:id="rId8"/>
    <p:sldId id="296" r:id="rId9"/>
    <p:sldId id="271" r:id="rId10"/>
    <p:sldId id="274" r:id="rId11"/>
    <p:sldId id="265" r:id="rId12"/>
    <p:sldId id="293" r:id="rId13"/>
    <p:sldId id="288" r:id="rId14"/>
    <p:sldId id="292" r:id="rId15"/>
    <p:sldId id="290" r:id="rId16"/>
    <p:sldId id="294" r:id="rId17"/>
    <p:sldId id="291" r:id="rId18"/>
    <p:sldId id="295" r:id="rId19"/>
    <p:sldId id="289"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692"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descr="UNMHREO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0675" y="6400800"/>
            <a:ext cx="2397125" cy="321310"/>
          </a:xfrm>
          <a:prstGeom prst="rect">
            <a:avLst/>
          </a:prstGeom>
          <a:noFill/>
        </p:spPr>
      </p:pic>
      <p:pic>
        <p:nvPicPr>
          <p:cNvPr id="10" name="Picture 3" descr="UNM Water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5549"/>
            <a:ext cx="5971540" cy="11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9514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440187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56600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9671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84948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23409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32935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41802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8592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2291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22910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50067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4625" cy="14620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a:prstGeom prst="rect">
            <a:avLst/>
          </a:prstGeom>
        </p:spPr>
        <p:txBody>
          <a:bodyPr/>
          <a:lstStyle/>
          <a:p>
            <a:pPr lvl="0"/>
            <a:r>
              <a:rPr lang="en-US" noProof="0" smtClean="0"/>
              <a:t>Click icon to add clip art</a:t>
            </a:r>
          </a:p>
        </p:txBody>
      </p:sp>
      <p:sp>
        <p:nvSpPr>
          <p:cNvPr id="5" name="Rectangle 11"/>
          <p:cNvSpPr>
            <a:spLocks noGrp="1" noChangeArrowheads="1"/>
          </p:cNvSpPr>
          <p:nvPr>
            <p:ph type="dt" sz="half" idx="10"/>
          </p:nvPr>
        </p:nvSpPr>
        <p:spPr>
          <a:xfrm>
            <a:off x="1162050" y="6243638"/>
            <a:ext cx="1905000" cy="457200"/>
          </a:xfrm>
          <a:prstGeom prst="rect">
            <a:avLst/>
          </a:prstGeom>
        </p:spPr>
        <p:txBody>
          <a:bodyPr/>
          <a:lstStyle>
            <a:lvl1pPr>
              <a:defRPr/>
            </a:lvl1pPr>
          </a:lstStyle>
          <a:p>
            <a:fld id="{0B1ED40B-973A-478A-A867-B44D26A967DF}" type="datetimeFigureOut">
              <a:rPr lang="en-US" smtClean="0"/>
              <a:pPr/>
              <a:t>3/27/2014</a:t>
            </a:fld>
            <a:endParaRPr lang="en-US"/>
          </a:p>
        </p:txBody>
      </p:sp>
      <p:sp>
        <p:nvSpPr>
          <p:cNvPr id="6" name="Rectangle 12"/>
          <p:cNvSpPr>
            <a:spLocks noGrp="1" noChangeArrowheads="1"/>
          </p:cNvSpPr>
          <p:nvPr>
            <p:ph type="ftr" sz="quarter" idx="11"/>
          </p:nvPr>
        </p:nvSpPr>
        <p:spPr>
          <a:xfrm>
            <a:off x="3657600" y="6243638"/>
            <a:ext cx="2895600" cy="457200"/>
          </a:xfrm>
          <a:prstGeom prst="rect">
            <a:avLst/>
          </a:prstGeom>
        </p:spPr>
        <p:txBody>
          <a:bodyPr/>
          <a:lstStyle>
            <a:lvl1pPr>
              <a:defRPr/>
            </a:lvl1pPr>
          </a:lstStyle>
          <a:p>
            <a:endParaRPr lang="en-US"/>
          </a:p>
        </p:txBody>
      </p:sp>
      <p:sp>
        <p:nvSpPr>
          <p:cNvPr id="7" name="Rectangle 13"/>
          <p:cNvSpPr>
            <a:spLocks noGrp="1" noChangeArrowheads="1"/>
          </p:cNvSpPr>
          <p:nvPr>
            <p:ph type="sldNum" sz="quarter" idx="12"/>
          </p:nvPr>
        </p:nvSpPr>
        <p:spPr>
          <a:xfrm>
            <a:off x="7042150" y="6243638"/>
            <a:ext cx="1905000" cy="457200"/>
          </a:xfrm>
          <a:prstGeom prst="rect">
            <a:avLst/>
          </a:prstGeom>
        </p:spPr>
        <p:txBody>
          <a:bodyPr/>
          <a:lstStyle>
            <a:lvl1pPr>
              <a:defRPr/>
            </a:lvl1pPr>
          </a:lstStyle>
          <a:p>
            <a:fld id="{ED525504-00CB-4ED5-9967-FBF0F27376B1}" type="slidenum">
              <a:rPr lang="en-US" smtClean="0"/>
              <a:pPr/>
              <a:t>‹#›</a:t>
            </a:fld>
            <a:endParaRPr lang="en-US"/>
          </a:p>
        </p:txBody>
      </p:sp>
    </p:spTree>
    <p:extLst>
      <p:ext uri="{BB962C8B-B14F-4D97-AF65-F5344CB8AC3E}">
        <p14:creationId xmlns:p14="http://schemas.microsoft.com/office/powerpoint/2010/main" val="402907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24753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4625" cy="1462087"/>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xfrm>
            <a:off x="1162050" y="6243638"/>
            <a:ext cx="1905000" cy="457200"/>
          </a:xfrm>
          <a:prstGeom prst="rect">
            <a:avLst/>
          </a:prstGeom>
        </p:spPr>
        <p:txBody>
          <a:bodyPr/>
          <a:lstStyle>
            <a:lvl1pPr>
              <a:defRPr/>
            </a:lvl1pPr>
          </a:lstStyle>
          <a:p>
            <a:fld id="{0B1ED40B-973A-478A-A867-B44D26A967DF}" type="datetimeFigureOut">
              <a:rPr lang="en-US" smtClean="0"/>
              <a:pPr/>
              <a:t>3/27/2014</a:t>
            </a:fld>
            <a:endParaRPr lang="en-US"/>
          </a:p>
        </p:txBody>
      </p:sp>
      <p:sp>
        <p:nvSpPr>
          <p:cNvPr id="4" name="Rectangle 12"/>
          <p:cNvSpPr>
            <a:spLocks noGrp="1" noChangeArrowheads="1"/>
          </p:cNvSpPr>
          <p:nvPr>
            <p:ph type="ftr" sz="quarter" idx="11"/>
          </p:nvPr>
        </p:nvSpPr>
        <p:spPr>
          <a:xfrm>
            <a:off x="3657600" y="6243638"/>
            <a:ext cx="2895600" cy="457200"/>
          </a:xfrm>
          <a:prstGeom prst="rect">
            <a:avLst/>
          </a:prstGeom>
        </p:spPr>
        <p:txBody>
          <a:bodyPr/>
          <a:lstStyle>
            <a:lvl1pPr>
              <a:defRPr/>
            </a:lvl1pPr>
          </a:lstStyle>
          <a:p>
            <a:endParaRPr lang="en-US"/>
          </a:p>
        </p:txBody>
      </p:sp>
      <p:sp>
        <p:nvSpPr>
          <p:cNvPr id="5" name="Rectangle 13"/>
          <p:cNvSpPr>
            <a:spLocks noGrp="1" noChangeArrowheads="1"/>
          </p:cNvSpPr>
          <p:nvPr>
            <p:ph type="sldNum" sz="quarter" idx="12"/>
          </p:nvPr>
        </p:nvSpPr>
        <p:spPr>
          <a:xfrm>
            <a:off x="7042150" y="6243638"/>
            <a:ext cx="1905000" cy="457200"/>
          </a:xfrm>
          <a:prstGeom prst="rect">
            <a:avLst/>
          </a:prstGeom>
        </p:spPr>
        <p:txBody>
          <a:bodyPr/>
          <a:lstStyle>
            <a:lvl1pPr>
              <a:defRPr/>
            </a:lvl1pPr>
          </a:lstStyle>
          <a:p>
            <a:fld id="{ED525504-00CB-4ED5-9967-FBF0F27376B1}" type="slidenum">
              <a:rPr lang="en-US" smtClean="0"/>
              <a:pPr/>
              <a:t>‹#›</a:t>
            </a:fld>
            <a:endParaRPr lang="en-US"/>
          </a:p>
        </p:txBody>
      </p:sp>
    </p:spTree>
    <p:extLst>
      <p:ext uri="{BB962C8B-B14F-4D97-AF65-F5344CB8AC3E}">
        <p14:creationId xmlns:p14="http://schemas.microsoft.com/office/powerpoint/2010/main" val="2971966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21575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62651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6924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51904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58127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067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43690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57547"/>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49686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012502"/>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28399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4607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22500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44438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2412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56925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8477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70896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464548"/>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7001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672473"/>
      </p:ext>
    </p:extLst>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16133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642344"/>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066051"/>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385240"/>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569005"/>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77680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3271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44228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79603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2619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1335087"/>
            <a:ext cx="1450975"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descr="UNM Logo Color"/>
          <p:cNvPicPr>
            <a:picLocks noChangeAspect="1" noChangeArrowheads="1"/>
          </p:cNvPicPr>
          <p:nvPr/>
        </p:nvPicPr>
        <p:blipFill rotWithShape="1">
          <a:blip r:embed="rId47" cstate="print">
            <a:extLst>
              <a:ext uri="{28A0092B-C50C-407E-A947-70E740481C1C}">
                <a14:useLocalDpi xmlns:a14="http://schemas.microsoft.com/office/drawing/2010/main" val="0"/>
              </a:ext>
            </a:extLst>
          </a:blip>
          <a:srcRect l="2952" r="61285"/>
          <a:stretch/>
        </p:blipFill>
        <p:spPr bwMode="auto">
          <a:xfrm>
            <a:off x="0" y="0"/>
            <a:ext cx="1447800" cy="1335512"/>
          </a:xfrm>
          <a:prstGeom prst="rect">
            <a:avLst/>
          </a:prstGeom>
          <a:noFill/>
          <a:ln w="12700">
            <a:solidFill>
              <a:srgbClr val="C813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UNM Watermark"/>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09800" y="65549"/>
            <a:ext cx="5971540" cy="11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UNMHREOD"/>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670675" y="6400800"/>
            <a:ext cx="2397125" cy="321310"/>
          </a:xfrm>
          <a:prstGeom prst="rect">
            <a:avLst/>
          </a:prstGeom>
          <a:noFill/>
        </p:spPr>
      </p:pic>
    </p:spTree>
    <p:extLst>
      <p:ext uri="{BB962C8B-B14F-4D97-AF65-F5344CB8AC3E}">
        <p14:creationId xmlns:p14="http://schemas.microsoft.com/office/powerpoint/2010/main" val="50458704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nm.edu/~oeounm" TargetMode="External"/><Relationship Id="rId2" Type="http://schemas.openxmlformats.org/officeDocument/2006/relationships/hyperlink" Target="mailto:oeounm@unm.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00200"/>
            <a:ext cx="7696200" cy="2160234"/>
          </a:xfrm>
        </p:spPr>
        <p:txBody>
          <a:bodyPr>
            <a:normAutofit/>
          </a:bodyPr>
          <a:lstStyle/>
          <a:p>
            <a:r>
              <a:rPr lang="en-US" dirty="0" smtClean="0"/>
              <a:t>Title IX and Sexual Misconduct </a:t>
            </a:r>
            <a:endParaRPr lang="en-US" dirty="0"/>
          </a:p>
        </p:txBody>
      </p:sp>
      <p:sp>
        <p:nvSpPr>
          <p:cNvPr id="3" name="Subtitle 2"/>
          <p:cNvSpPr>
            <a:spLocks noGrp="1"/>
          </p:cNvSpPr>
          <p:nvPr>
            <p:ph type="subTitle" idx="1"/>
          </p:nvPr>
        </p:nvSpPr>
        <p:spPr>
          <a:xfrm>
            <a:off x="1451429" y="2514600"/>
            <a:ext cx="7696200" cy="1752600"/>
          </a:xfrm>
        </p:spPr>
        <p:txBody>
          <a:bodyPr/>
          <a:lstStyle/>
          <a:p>
            <a:r>
              <a:rPr lang="en-US" i="1" dirty="0" smtClean="0"/>
              <a:t>UNM Staff and Faculty Responsibility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385462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a:noFill/>
        </p:spPr>
        <p:txBody>
          <a:bodyPr>
            <a:normAutofit/>
          </a:bodyPr>
          <a:lstStyle/>
          <a:p>
            <a:r>
              <a:rPr lang="en-US" dirty="0" smtClean="0"/>
              <a:t>Your Responsibility</a:t>
            </a:r>
            <a:endParaRPr lang="en-US" dirty="0"/>
          </a:p>
        </p:txBody>
      </p:sp>
      <p:sp>
        <p:nvSpPr>
          <p:cNvPr id="3" name="Content Placeholder 2"/>
          <p:cNvSpPr>
            <a:spLocks noGrp="1"/>
          </p:cNvSpPr>
          <p:nvPr>
            <p:ph idx="1"/>
          </p:nvPr>
        </p:nvSpPr>
        <p:spPr>
          <a:xfrm>
            <a:off x="1447800" y="1295400"/>
            <a:ext cx="7239000" cy="4525963"/>
          </a:xfrm>
        </p:spPr>
        <p:txBody>
          <a:bodyPr>
            <a:normAutofit/>
          </a:bodyPr>
          <a:lstStyle/>
          <a:p>
            <a:r>
              <a:rPr lang="en-US" dirty="0" smtClean="0"/>
              <a:t>Perceived as a person with “authority”</a:t>
            </a:r>
          </a:p>
          <a:p>
            <a:pPr lvl="1"/>
            <a:r>
              <a:rPr lang="en-US" i="1" dirty="0" smtClean="0"/>
              <a:t>Perceived by a reasonable person as able to take some action on behalf of UNM</a:t>
            </a:r>
          </a:p>
          <a:p>
            <a:pPr lvl="1"/>
            <a:r>
              <a:rPr lang="en-US" i="1" dirty="0" smtClean="0"/>
              <a:t>That action could just be reporting</a:t>
            </a:r>
          </a:p>
          <a:p>
            <a:r>
              <a:rPr lang="en-US" dirty="0" smtClean="0"/>
              <a:t>When you hear an allegation or potential allegation</a:t>
            </a:r>
          </a:p>
          <a:p>
            <a:pPr lvl="1"/>
            <a:r>
              <a:rPr lang="en-US" i="1" dirty="0" smtClean="0"/>
              <a:t>You must report to OEO, Dean of Students or Sexual Assault Response Team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Talking Points</a:t>
            </a:r>
            <a:endParaRPr lang="en-US" dirty="0"/>
          </a:p>
        </p:txBody>
      </p:sp>
      <p:sp>
        <p:nvSpPr>
          <p:cNvPr id="3" name="Content Placeholder 2"/>
          <p:cNvSpPr>
            <a:spLocks noGrp="1"/>
          </p:cNvSpPr>
          <p:nvPr>
            <p:ph idx="1"/>
          </p:nvPr>
        </p:nvSpPr>
        <p:spPr>
          <a:xfrm>
            <a:off x="1447800" y="1371600"/>
            <a:ext cx="7239000" cy="4525963"/>
          </a:xfrm>
        </p:spPr>
        <p:txBody>
          <a:bodyPr>
            <a:normAutofit fontScale="92500" lnSpcReduction="10000"/>
          </a:bodyPr>
          <a:lstStyle/>
          <a:p>
            <a:r>
              <a:rPr lang="en-US" sz="4000" dirty="0" smtClean="0"/>
              <a:t>Confidentiality vs. Anonymity</a:t>
            </a:r>
          </a:p>
          <a:p>
            <a:pPr lvl="1"/>
            <a:r>
              <a:rPr lang="en-US" sz="3600" dirty="0" smtClean="0"/>
              <a:t>If you have to report, ensure the student knows who you will tell and what you will say</a:t>
            </a:r>
          </a:p>
          <a:p>
            <a:r>
              <a:rPr lang="en-US" sz="4000" dirty="0" smtClean="0"/>
              <a:t>Stop! I have an obligation!</a:t>
            </a:r>
          </a:p>
          <a:p>
            <a:r>
              <a:rPr lang="en-US" sz="4000" dirty="0" smtClean="0"/>
              <a:t>Believe them and listen</a:t>
            </a:r>
          </a:p>
          <a:p>
            <a:r>
              <a:rPr lang="en-US" sz="4000" dirty="0" smtClean="0"/>
              <a:t>Provide resources </a:t>
            </a:r>
            <a:r>
              <a:rPr lang="en-US" sz="3000" dirty="0" smtClean="0"/>
              <a:t>(UNMPD, OEO, SHAC, WRC, SART, DOS)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1095930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162800" cy="792162"/>
          </a:xfrm>
        </p:spPr>
        <p:txBody>
          <a:bodyPr/>
          <a:lstStyle/>
          <a:p>
            <a:r>
              <a:rPr lang="en-US" dirty="0" smtClean="0"/>
              <a:t>Talking Points</a:t>
            </a:r>
            <a:endParaRPr lang="en-US" dirty="0"/>
          </a:p>
        </p:txBody>
      </p:sp>
      <p:sp>
        <p:nvSpPr>
          <p:cNvPr id="3" name="Content Placeholder 2"/>
          <p:cNvSpPr>
            <a:spLocks noGrp="1"/>
          </p:cNvSpPr>
          <p:nvPr>
            <p:ph idx="1"/>
          </p:nvPr>
        </p:nvSpPr>
        <p:spPr>
          <a:xfrm>
            <a:off x="1447800" y="990600"/>
            <a:ext cx="7543800" cy="5334000"/>
          </a:xfrm>
        </p:spPr>
        <p:txBody>
          <a:bodyPr>
            <a:normAutofit fontScale="25000" lnSpcReduction="20000"/>
          </a:bodyPr>
          <a:lstStyle/>
          <a:p>
            <a:r>
              <a:rPr lang="en-US" sz="10400" dirty="0"/>
              <a:t>Next steps: you will disclose to OEO, DOS, etc. They will contact </a:t>
            </a:r>
            <a:r>
              <a:rPr lang="en-US" sz="10400" dirty="0" smtClean="0"/>
              <a:t>the student to </a:t>
            </a:r>
            <a:r>
              <a:rPr lang="en-US" sz="10400" dirty="0"/>
              <a:t>request </a:t>
            </a:r>
            <a:r>
              <a:rPr lang="en-US" sz="10400" dirty="0" smtClean="0"/>
              <a:t>information </a:t>
            </a:r>
            <a:r>
              <a:rPr lang="en-US" sz="10400" dirty="0"/>
              <a:t>and inform </a:t>
            </a:r>
            <a:r>
              <a:rPr lang="en-US" sz="10400" dirty="0" smtClean="0"/>
              <a:t>them of their rights </a:t>
            </a:r>
            <a:r>
              <a:rPr lang="en-US" sz="10400" dirty="0"/>
              <a:t>and </a:t>
            </a:r>
            <a:r>
              <a:rPr lang="en-US" sz="10400" dirty="0" smtClean="0"/>
              <a:t>options</a:t>
            </a:r>
          </a:p>
          <a:p>
            <a:r>
              <a:rPr lang="en-US" sz="10400" dirty="0" smtClean="0"/>
              <a:t>Students are NOT required:</a:t>
            </a:r>
          </a:p>
          <a:p>
            <a:pPr lvl="1"/>
            <a:r>
              <a:rPr lang="en-US" sz="9600" dirty="0" smtClean="0"/>
              <a:t>to share additional information</a:t>
            </a:r>
          </a:p>
          <a:p>
            <a:pPr lvl="1"/>
            <a:r>
              <a:rPr lang="en-US" sz="9600" dirty="0" smtClean="0"/>
              <a:t>to go to the police</a:t>
            </a:r>
          </a:p>
          <a:p>
            <a:pPr lvl="1"/>
            <a:r>
              <a:rPr lang="en-US" sz="9600" dirty="0" smtClean="0"/>
              <a:t>to participate in a process or the investigation</a:t>
            </a:r>
          </a:p>
          <a:p>
            <a:pPr lvl="2"/>
            <a:r>
              <a:rPr lang="en-US" sz="7600" dirty="0" smtClean="0"/>
              <a:t>OEO and DOS will do our best to ensure that the student’s needs and desires are fulfilled</a:t>
            </a:r>
          </a:p>
          <a:p>
            <a:pPr lvl="2"/>
            <a:r>
              <a:rPr lang="en-US" sz="7600" dirty="0" smtClean="0"/>
              <a:t>We reserve the right to investigate in order to meet our obligations to all students</a:t>
            </a:r>
          </a:p>
          <a:p>
            <a:r>
              <a:rPr lang="en-US" sz="10400" dirty="0" smtClean="0"/>
              <a:t>Retaliation is strictly prohibited and UNM can issue no-contact orders and even ban people from campus</a:t>
            </a:r>
          </a:p>
          <a:p>
            <a:r>
              <a:rPr lang="en-US" sz="10400" dirty="0" smtClean="0"/>
              <a:t>Call 911 from any campus phone for UNMPD</a:t>
            </a:r>
            <a:endParaRPr lang="en-US" sz="4200" dirty="0" smtClean="0"/>
          </a:p>
          <a:p>
            <a:pPr lvl="1"/>
            <a:endParaRPr lang="en-US" sz="3800" dirty="0" smtClean="0"/>
          </a:p>
          <a:p>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49226"/>
            <a:ext cx="5677693" cy="809738"/>
          </a:xfrm>
          <a:prstGeom prst="rect">
            <a:avLst/>
          </a:prstGeom>
        </p:spPr>
      </p:pic>
    </p:spTree>
    <p:extLst>
      <p:ext uri="{BB962C8B-B14F-4D97-AF65-F5344CB8AC3E}">
        <p14:creationId xmlns:p14="http://schemas.microsoft.com/office/powerpoint/2010/main" val="3068432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Scenarios</a:t>
            </a:r>
            <a:endParaRPr lang="en-US" dirty="0"/>
          </a:p>
        </p:txBody>
      </p:sp>
      <p:sp>
        <p:nvSpPr>
          <p:cNvPr id="3" name="Content Placeholder 2"/>
          <p:cNvSpPr>
            <a:spLocks noGrp="1"/>
          </p:cNvSpPr>
          <p:nvPr>
            <p:ph idx="1"/>
          </p:nvPr>
        </p:nvSpPr>
        <p:spPr>
          <a:xfrm>
            <a:off x="1447800" y="1371600"/>
            <a:ext cx="7467600" cy="4525963"/>
          </a:xfrm>
        </p:spPr>
        <p:txBody>
          <a:bodyPr>
            <a:normAutofit fontScale="85000" lnSpcReduction="20000"/>
          </a:bodyPr>
          <a:lstStyle/>
          <a:p>
            <a:r>
              <a:rPr lang="en-US" sz="4000" dirty="0" smtClean="0"/>
              <a:t>Advisement</a:t>
            </a:r>
          </a:p>
          <a:p>
            <a:pPr lvl="1"/>
            <a:r>
              <a:rPr lang="en-US" sz="3600" dirty="0" smtClean="0"/>
              <a:t>You are seeing a student for advisement. She tells you she needs to drop a class even though it is past the drop/add date. When you tell her that she needs this class to graduate on time and ask her if she could stay in the class, perhaps requesting extra credit, she becomes very agitated and tearful and says she cannot stay in a class with someone who attacked her.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2704936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Scenarios</a:t>
            </a:r>
            <a:endParaRPr lang="en-US" dirty="0"/>
          </a:p>
        </p:txBody>
      </p:sp>
      <p:sp>
        <p:nvSpPr>
          <p:cNvPr id="3" name="Content Placeholder 2"/>
          <p:cNvSpPr>
            <a:spLocks noGrp="1"/>
          </p:cNvSpPr>
          <p:nvPr>
            <p:ph idx="1"/>
          </p:nvPr>
        </p:nvSpPr>
        <p:spPr>
          <a:xfrm>
            <a:off x="1447800" y="1066800"/>
            <a:ext cx="7543800" cy="5181600"/>
          </a:xfrm>
        </p:spPr>
        <p:txBody>
          <a:bodyPr>
            <a:normAutofit fontScale="70000" lnSpcReduction="20000"/>
          </a:bodyPr>
          <a:lstStyle/>
          <a:p>
            <a:r>
              <a:rPr lang="en-US" sz="4000" dirty="0" smtClean="0"/>
              <a:t>Advisement</a:t>
            </a:r>
          </a:p>
          <a:p>
            <a:pPr lvl="1"/>
            <a:r>
              <a:rPr lang="en-US" sz="4000" dirty="0" smtClean="0"/>
              <a:t>Step 1: When she becomes agitated – STOP! </a:t>
            </a:r>
            <a:r>
              <a:rPr lang="en-US" sz="4000" dirty="0"/>
              <a:t> </a:t>
            </a:r>
            <a:r>
              <a:rPr lang="en-US" sz="4000" dirty="0" smtClean="0"/>
              <a:t>I have an obligation! If she continues…</a:t>
            </a:r>
          </a:p>
          <a:p>
            <a:pPr lvl="1"/>
            <a:r>
              <a:rPr lang="en-US" sz="4000" dirty="0" smtClean="0"/>
              <a:t>Step 2: listen and believe </a:t>
            </a:r>
            <a:r>
              <a:rPr lang="en-US" sz="2600" dirty="0" smtClean="0"/>
              <a:t>(no personal opinion)</a:t>
            </a:r>
          </a:p>
          <a:p>
            <a:pPr lvl="1"/>
            <a:r>
              <a:rPr lang="en-US" sz="4000" dirty="0" smtClean="0"/>
              <a:t>Step 3: offer resources </a:t>
            </a:r>
            <a:r>
              <a:rPr lang="en-US" sz="2600" dirty="0" smtClean="0"/>
              <a:t>(refer and connect)</a:t>
            </a:r>
          </a:p>
          <a:p>
            <a:pPr lvl="1"/>
            <a:r>
              <a:rPr lang="en-US" sz="4000" dirty="0" smtClean="0"/>
              <a:t>Step 4: tell her who you will tell, what you will say and what the next steps are</a:t>
            </a:r>
          </a:p>
          <a:p>
            <a:pPr lvl="1"/>
            <a:r>
              <a:rPr lang="en-US" sz="4000" dirty="0" smtClean="0"/>
              <a:t>Step 5: re-assure her that UNM takes these matters very seriously and she is protected from retaliation</a:t>
            </a:r>
          </a:p>
          <a:p>
            <a:pPr lvl="1"/>
            <a:r>
              <a:rPr lang="en-US" sz="4000" dirty="0"/>
              <a:t>Step 5: call or email OEO or DOS with the report and be available for any follow up questions</a:t>
            </a:r>
            <a:r>
              <a:rPr lang="en-US" sz="4000" dirty="0" smtClean="0"/>
              <a:t>.</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69841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Scenarios</a:t>
            </a:r>
            <a:endParaRPr lang="en-US" dirty="0"/>
          </a:p>
        </p:txBody>
      </p:sp>
      <p:sp>
        <p:nvSpPr>
          <p:cNvPr id="3" name="Content Placeholder 2"/>
          <p:cNvSpPr>
            <a:spLocks noGrp="1"/>
          </p:cNvSpPr>
          <p:nvPr>
            <p:ph idx="1"/>
          </p:nvPr>
        </p:nvSpPr>
        <p:spPr>
          <a:xfrm>
            <a:off x="1447800" y="1371600"/>
            <a:ext cx="7239000" cy="4525963"/>
          </a:xfrm>
        </p:spPr>
        <p:txBody>
          <a:bodyPr>
            <a:normAutofit/>
          </a:bodyPr>
          <a:lstStyle/>
          <a:p>
            <a:r>
              <a:rPr lang="en-US" sz="4000" dirty="0" smtClean="0"/>
              <a:t>Student Employee</a:t>
            </a:r>
          </a:p>
          <a:p>
            <a:pPr lvl="1"/>
            <a:r>
              <a:rPr lang="en-US" sz="3600" dirty="0" smtClean="0"/>
              <a:t>A student employee has been late consistently over the past several weeks. When you speak with him about this issue, he tells you that he’s been trying to avoid his ex, who will not leave him alone.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167277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162800" cy="868362"/>
          </a:xfrm>
        </p:spPr>
        <p:txBody>
          <a:bodyPr/>
          <a:lstStyle/>
          <a:p>
            <a:r>
              <a:rPr lang="en-US" dirty="0" smtClean="0"/>
              <a:t>Scenarios</a:t>
            </a:r>
            <a:endParaRPr lang="en-US" dirty="0"/>
          </a:p>
        </p:txBody>
      </p:sp>
      <p:sp>
        <p:nvSpPr>
          <p:cNvPr id="3" name="Content Placeholder 2"/>
          <p:cNvSpPr>
            <a:spLocks noGrp="1"/>
          </p:cNvSpPr>
          <p:nvPr>
            <p:ph idx="1"/>
          </p:nvPr>
        </p:nvSpPr>
        <p:spPr>
          <a:xfrm>
            <a:off x="1447800" y="838200"/>
            <a:ext cx="7467600" cy="5410200"/>
          </a:xfrm>
        </p:spPr>
        <p:txBody>
          <a:bodyPr>
            <a:normAutofit fontScale="70000" lnSpcReduction="20000"/>
          </a:bodyPr>
          <a:lstStyle/>
          <a:p>
            <a:r>
              <a:rPr lang="en-US" sz="4000" dirty="0" smtClean="0"/>
              <a:t>Student Employee</a:t>
            </a:r>
          </a:p>
          <a:p>
            <a:pPr lvl="1"/>
            <a:r>
              <a:rPr lang="en-US" sz="4000" dirty="0" smtClean="0"/>
              <a:t>Step 1: At this point it is too late to STOP! I have an obligation, advise him that you will have to disclose the potential stalking/sexual harassment. </a:t>
            </a:r>
          </a:p>
          <a:p>
            <a:pPr lvl="1"/>
            <a:r>
              <a:rPr lang="en-US" sz="4000" dirty="0" smtClean="0"/>
              <a:t>Step 2: offer resources </a:t>
            </a:r>
            <a:r>
              <a:rPr lang="en-US" sz="2600" dirty="0" smtClean="0"/>
              <a:t>(refer and connect)</a:t>
            </a:r>
          </a:p>
          <a:p>
            <a:pPr lvl="1"/>
            <a:r>
              <a:rPr lang="en-US" sz="4000" dirty="0" smtClean="0"/>
              <a:t>Step 3: tell him who you will tell, what you will say and what the next steps are</a:t>
            </a:r>
          </a:p>
          <a:p>
            <a:pPr lvl="1"/>
            <a:r>
              <a:rPr lang="en-US" sz="4000" dirty="0" smtClean="0"/>
              <a:t>Step 4: re-assure him that UNM takes these matters very seriously and he is protected from retaliation</a:t>
            </a:r>
          </a:p>
          <a:p>
            <a:pPr lvl="1"/>
            <a:r>
              <a:rPr lang="en-US" sz="4000" dirty="0" smtClean="0"/>
              <a:t>Step 5: call or email OEO or DOS with the report and be available for any follow up 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2124226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Scenarios</a:t>
            </a:r>
            <a:endParaRPr lang="en-US" dirty="0"/>
          </a:p>
        </p:txBody>
      </p:sp>
      <p:sp>
        <p:nvSpPr>
          <p:cNvPr id="3" name="Content Placeholder 2"/>
          <p:cNvSpPr>
            <a:spLocks noGrp="1"/>
          </p:cNvSpPr>
          <p:nvPr>
            <p:ph idx="1"/>
          </p:nvPr>
        </p:nvSpPr>
        <p:spPr>
          <a:xfrm>
            <a:off x="1447800" y="1371600"/>
            <a:ext cx="7239000" cy="4525963"/>
          </a:xfrm>
        </p:spPr>
        <p:txBody>
          <a:bodyPr>
            <a:normAutofit lnSpcReduction="10000"/>
          </a:bodyPr>
          <a:lstStyle/>
          <a:p>
            <a:r>
              <a:rPr lang="en-US" sz="4800" dirty="0" smtClean="0"/>
              <a:t>Hotness</a:t>
            </a:r>
          </a:p>
          <a:p>
            <a:pPr lvl="1"/>
            <a:r>
              <a:rPr lang="en-US" sz="3200" dirty="0" smtClean="0"/>
              <a:t>You are in a lab where several students are completing projects. You overhear some male students talking about what makes “girls hot.” They are discussing breast size, weight, hips and buttocks. A female student is also present, working on her project, but not involved in the conversation.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2736389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Scenarios</a:t>
            </a:r>
            <a:endParaRPr lang="en-US" dirty="0"/>
          </a:p>
        </p:txBody>
      </p:sp>
      <p:sp>
        <p:nvSpPr>
          <p:cNvPr id="3" name="Content Placeholder 2"/>
          <p:cNvSpPr>
            <a:spLocks noGrp="1"/>
          </p:cNvSpPr>
          <p:nvPr>
            <p:ph idx="1"/>
          </p:nvPr>
        </p:nvSpPr>
        <p:spPr>
          <a:xfrm>
            <a:off x="1447800" y="1066800"/>
            <a:ext cx="7467600" cy="5105400"/>
          </a:xfrm>
        </p:spPr>
        <p:txBody>
          <a:bodyPr>
            <a:normAutofit fontScale="77500" lnSpcReduction="20000"/>
          </a:bodyPr>
          <a:lstStyle/>
          <a:p>
            <a:r>
              <a:rPr lang="en-US" sz="4000" dirty="0" smtClean="0"/>
              <a:t>Hotness</a:t>
            </a:r>
          </a:p>
          <a:p>
            <a:pPr lvl="1"/>
            <a:r>
              <a:rPr lang="en-US" sz="3600" dirty="0" smtClean="0"/>
              <a:t>Step 1: Interrupt the conversation and remind the students of appropriate behavior in the classroom/academic setting. </a:t>
            </a:r>
          </a:p>
          <a:p>
            <a:pPr lvl="1"/>
            <a:r>
              <a:rPr lang="en-US" sz="3600" dirty="0" smtClean="0"/>
              <a:t>Step 2: Report the occurrence to the chair of the department or appropriate supervisor.</a:t>
            </a:r>
          </a:p>
          <a:p>
            <a:pPr lvl="1"/>
            <a:r>
              <a:rPr lang="en-US" sz="3600" dirty="0" smtClean="0"/>
              <a:t>Step 3: Monitor the environment for repeat occurrences. If repeated, report to OEO or DOS. </a:t>
            </a:r>
          </a:p>
          <a:p>
            <a:pPr lvl="1"/>
            <a:r>
              <a:rPr lang="en-US" sz="3600" dirty="0" smtClean="0"/>
              <a:t>If a student tells you they are uncomfortable with that behavior, offer resources and advise them you will be reporting the concerns.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1119026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smtClean="0"/>
              <a:t>Things to consider</a:t>
            </a:r>
            <a:endParaRPr lang="en-US" dirty="0"/>
          </a:p>
        </p:txBody>
      </p:sp>
      <p:sp>
        <p:nvSpPr>
          <p:cNvPr id="3" name="Content Placeholder 2"/>
          <p:cNvSpPr>
            <a:spLocks noGrp="1"/>
          </p:cNvSpPr>
          <p:nvPr>
            <p:ph idx="1"/>
          </p:nvPr>
        </p:nvSpPr>
        <p:spPr>
          <a:xfrm>
            <a:off x="1447800" y="1371600"/>
            <a:ext cx="7239000" cy="4525963"/>
          </a:xfrm>
        </p:spPr>
        <p:txBody>
          <a:bodyPr>
            <a:normAutofit/>
          </a:bodyPr>
          <a:lstStyle/>
          <a:p>
            <a:r>
              <a:rPr lang="en-US" sz="4000" dirty="0" smtClean="0"/>
              <a:t>FERPA</a:t>
            </a:r>
          </a:p>
          <a:p>
            <a:r>
              <a:rPr lang="en-US" sz="4000" dirty="0" smtClean="0"/>
              <a:t>HIPAA</a:t>
            </a:r>
          </a:p>
          <a:p>
            <a:r>
              <a:rPr lang="en-US" sz="4000" dirty="0" smtClean="0"/>
              <a:t>Retaliation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1918515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lstStyle/>
          <a:p>
            <a:r>
              <a:rPr lang="en-US" dirty="0" smtClean="0"/>
              <a:t>Title IX</a:t>
            </a:r>
            <a:endParaRPr lang="en-US" dirty="0"/>
          </a:p>
        </p:txBody>
      </p:sp>
      <p:sp>
        <p:nvSpPr>
          <p:cNvPr id="4" name="Content Placeholder 3"/>
          <p:cNvSpPr>
            <a:spLocks noGrp="1"/>
          </p:cNvSpPr>
          <p:nvPr>
            <p:ph idx="1"/>
          </p:nvPr>
        </p:nvSpPr>
        <p:spPr>
          <a:xfrm>
            <a:off x="1524000" y="1600200"/>
            <a:ext cx="7391400" cy="4525963"/>
          </a:xfrm>
        </p:spPr>
        <p:txBody>
          <a:bodyPr>
            <a:normAutofit fontScale="85000" lnSpcReduction="10000"/>
          </a:bodyPr>
          <a:lstStyle/>
          <a:p>
            <a:r>
              <a:rPr lang="en-US" dirty="0" smtClean="0"/>
              <a:t>Title IX protects against gender discrimination and provides for equal opportunity for students to pursue education and have equal and safe access to all of a school’s programs, facilities, etc</a:t>
            </a:r>
          </a:p>
          <a:p>
            <a:r>
              <a:rPr lang="en-US" dirty="0" smtClean="0"/>
              <a:t>Typically thought of only in relation to athletics</a:t>
            </a:r>
          </a:p>
          <a:p>
            <a:r>
              <a:rPr lang="en-US" dirty="0" smtClean="0"/>
              <a:t>Mandated through Office for Civil Rights (OCR) in the US Dept of Education</a:t>
            </a:r>
          </a:p>
          <a:p>
            <a:r>
              <a:rPr lang="en-US" dirty="0" smtClean="0"/>
              <a:t>All institutions receiving federal funds or providing federal financial aid to students must adhere to Title IX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278707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smtClean="0"/>
              <a:t>Questions?</a:t>
            </a:r>
            <a:endParaRPr lang="en-US" dirty="0"/>
          </a:p>
        </p:txBody>
      </p:sp>
      <p:sp>
        <p:nvSpPr>
          <p:cNvPr id="3" name="Content Placeholder 2"/>
          <p:cNvSpPr>
            <a:spLocks noGrp="1"/>
          </p:cNvSpPr>
          <p:nvPr>
            <p:ph idx="1"/>
          </p:nvPr>
        </p:nvSpPr>
        <p:spPr>
          <a:xfrm>
            <a:off x="1524000" y="1600200"/>
            <a:ext cx="7162800" cy="4525963"/>
          </a:xfrm>
        </p:spPr>
        <p:txBody>
          <a:bodyPr>
            <a:normAutofit/>
          </a:bodyPr>
          <a:lstStyle/>
          <a:p>
            <a:pPr>
              <a:buNone/>
            </a:pPr>
            <a:r>
              <a:rPr lang="en-US" sz="3600" dirty="0" smtClean="0"/>
              <a:t>Office of Equal Opportunity</a:t>
            </a:r>
          </a:p>
          <a:p>
            <a:pPr>
              <a:buNone/>
            </a:pPr>
            <a:r>
              <a:rPr lang="en-US" sz="3600" dirty="0" smtClean="0"/>
              <a:t>505-277-5251</a:t>
            </a:r>
          </a:p>
          <a:p>
            <a:pPr>
              <a:buNone/>
            </a:pPr>
            <a:r>
              <a:rPr lang="en-US" sz="3600" dirty="0" smtClean="0">
                <a:hlinkClick r:id="rId2"/>
              </a:rPr>
              <a:t>oeounm@unm.edu</a:t>
            </a:r>
            <a:endParaRPr lang="en-US" sz="3600" dirty="0" smtClean="0"/>
          </a:p>
          <a:p>
            <a:pPr>
              <a:buNone/>
            </a:pPr>
            <a:r>
              <a:rPr lang="en-US" sz="3600" dirty="0">
                <a:hlinkClick r:id="rId3"/>
              </a:rPr>
              <a:t>http://www.unm.edu/~</a:t>
            </a:r>
            <a:r>
              <a:rPr lang="en-US" sz="3600" dirty="0" smtClean="0">
                <a:hlinkClick r:id="rId3"/>
              </a:rPr>
              <a:t>oeounm</a:t>
            </a:r>
            <a:endParaRPr lang="en-US" sz="3600" dirty="0" smtClean="0"/>
          </a:p>
          <a:p>
            <a:pPr>
              <a:buNone/>
            </a:pPr>
            <a:endParaRPr lang="en-US" sz="36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fontScale="90000"/>
          </a:bodyPr>
          <a:lstStyle/>
          <a:p>
            <a:r>
              <a:rPr lang="en-US" dirty="0" smtClean="0"/>
              <a:t>Dear Colleague Letter (DCL) </a:t>
            </a:r>
            <a:br>
              <a:rPr lang="en-US" dirty="0" smtClean="0"/>
            </a:br>
            <a:r>
              <a:rPr lang="en-US" dirty="0" smtClean="0"/>
              <a:t>April 2011</a:t>
            </a:r>
            <a:endParaRPr lang="en-US" dirty="0"/>
          </a:p>
        </p:txBody>
      </p:sp>
      <p:pic>
        <p:nvPicPr>
          <p:cNvPr id="5" name="Content Placeholder 4" descr="DCL.bmp"/>
          <p:cNvPicPr>
            <a:picLocks noGrp="1" noChangeAspect="1"/>
          </p:cNvPicPr>
          <p:nvPr>
            <p:ph idx="1"/>
          </p:nvPr>
        </p:nvPicPr>
        <p:blipFill>
          <a:blip r:embed="rId2" cstate="print"/>
          <a:stretch>
            <a:fillRect/>
          </a:stretch>
        </p:blipFill>
        <p:spPr>
          <a:xfrm>
            <a:off x="1912335" y="2286000"/>
            <a:ext cx="6912351" cy="3505200"/>
          </a:xfrm>
        </p:spPr>
      </p:pic>
      <p:sp>
        <p:nvSpPr>
          <p:cNvPr id="7" name="TextBox 6"/>
          <p:cNvSpPr txBox="1"/>
          <p:nvPr/>
        </p:nvSpPr>
        <p:spPr>
          <a:xfrm>
            <a:off x="1676400" y="1524000"/>
            <a:ext cx="7162800" cy="369332"/>
          </a:xfrm>
          <a:prstGeom prst="rect">
            <a:avLst/>
          </a:prstGeom>
          <a:noFill/>
        </p:spPr>
        <p:txBody>
          <a:bodyPr wrap="square" rtlCol="0">
            <a:spAutoFit/>
          </a:bodyPr>
          <a:lstStyle/>
          <a:p>
            <a:r>
              <a:rPr lang="en-US" dirty="0" smtClean="0"/>
              <a:t>http://www2.ed.gov/about/offices/list/ocr/letters/colleague-201104.pdf</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en-US" dirty="0" smtClean="0"/>
              <a:t>Dear Colleague Letter (DCL) </a:t>
            </a:r>
            <a:br>
              <a:rPr lang="en-US" dirty="0" smtClean="0"/>
            </a:br>
            <a:r>
              <a:rPr lang="en-US" dirty="0" smtClean="0"/>
              <a:t>April 2011</a:t>
            </a:r>
            <a:endParaRPr lang="en-US" dirty="0"/>
          </a:p>
        </p:txBody>
      </p:sp>
      <p:sp>
        <p:nvSpPr>
          <p:cNvPr id="3" name="Content Placeholder 2"/>
          <p:cNvSpPr>
            <a:spLocks noGrp="1"/>
          </p:cNvSpPr>
          <p:nvPr>
            <p:ph idx="1"/>
          </p:nvPr>
        </p:nvSpPr>
        <p:spPr>
          <a:xfrm>
            <a:off x="1447800" y="1600200"/>
            <a:ext cx="7543800" cy="4525963"/>
          </a:xfrm>
        </p:spPr>
        <p:txBody>
          <a:bodyPr>
            <a:normAutofit fontScale="70000" lnSpcReduction="20000"/>
          </a:bodyPr>
          <a:lstStyle/>
          <a:p>
            <a:r>
              <a:rPr lang="en-US" dirty="0" smtClean="0"/>
              <a:t>OCR and the Dept of Education provided guidance on Sexual Misconduct to Universities following investigations into Universities’ handlings of charges of Sexual Assault and other types of Sexual Misconduct</a:t>
            </a:r>
          </a:p>
          <a:p>
            <a:r>
              <a:rPr lang="en-US" dirty="0" smtClean="0"/>
              <a:t>Many schools and universities were ‘handing off’ sexual assault allegations to criminal justice offices without conducting a Title IX investigation</a:t>
            </a:r>
          </a:p>
          <a:p>
            <a:r>
              <a:rPr lang="en-US" dirty="0" smtClean="0"/>
              <a:t>Sexual assault and sexual misconduct severely impact and limit a student’s ability to access a school’s programs and facilities.</a:t>
            </a:r>
          </a:p>
          <a:p>
            <a:r>
              <a:rPr lang="en-US" dirty="0" smtClean="0"/>
              <a:t>Sexual Misconduct is a form of gender discrimination</a:t>
            </a:r>
          </a:p>
          <a:p>
            <a:r>
              <a:rPr lang="en-US" dirty="0" smtClean="0"/>
              <a:t>Universities must take action regarding sexual misconduct to ensure compliance with Title IX</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en-US" dirty="0" smtClean="0"/>
              <a:t>Dear Colleague Letter (DCL) </a:t>
            </a:r>
            <a:br>
              <a:rPr lang="en-US" dirty="0" smtClean="0"/>
            </a:br>
            <a:r>
              <a:rPr lang="en-US" dirty="0" smtClean="0"/>
              <a:t>April 2011</a:t>
            </a:r>
            <a:endParaRPr lang="en-US" dirty="0"/>
          </a:p>
        </p:txBody>
      </p:sp>
      <p:sp>
        <p:nvSpPr>
          <p:cNvPr id="3" name="Content Placeholder 2"/>
          <p:cNvSpPr>
            <a:spLocks noGrp="1"/>
          </p:cNvSpPr>
          <p:nvPr>
            <p:ph idx="1"/>
          </p:nvPr>
        </p:nvSpPr>
        <p:spPr>
          <a:xfrm>
            <a:off x="1447800" y="1600200"/>
            <a:ext cx="7467600" cy="4525963"/>
          </a:xfrm>
        </p:spPr>
        <p:txBody>
          <a:bodyPr>
            <a:normAutofit fontScale="92500"/>
          </a:bodyPr>
          <a:lstStyle/>
          <a:p>
            <a:r>
              <a:rPr lang="en-US" dirty="0" smtClean="0"/>
              <a:t>Sexual assault and other forms of sexual misconduct fall under a sexual harassment umbrella – violation of Title IX and civil rights</a:t>
            </a:r>
          </a:p>
          <a:p>
            <a:r>
              <a:rPr lang="en-US" dirty="0" smtClean="0"/>
              <a:t>Every school must have a Title IX Coordinator</a:t>
            </a:r>
          </a:p>
          <a:p>
            <a:r>
              <a:rPr lang="en-US" dirty="0" smtClean="0"/>
              <a:t>If a school knows or reasonably should have known of sexual misconduct, then MUST act</a:t>
            </a:r>
          </a:p>
          <a:p>
            <a:r>
              <a:rPr lang="en-US" dirty="0" smtClean="0"/>
              <a:t>Investigatory Component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p>
            <a:r>
              <a:rPr lang="en-US" dirty="0" smtClean="0"/>
              <a:t>Sexual Misconduct - Terms</a:t>
            </a:r>
            <a:endParaRPr lang="en-US" dirty="0"/>
          </a:p>
        </p:txBody>
      </p:sp>
      <p:sp>
        <p:nvSpPr>
          <p:cNvPr id="3" name="Content Placeholder 2"/>
          <p:cNvSpPr>
            <a:spLocks noGrp="1"/>
          </p:cNvSpPr>
          <p:nvPr>
            <p:ph idx="1"/>
          </p:nvPr>
        </p:nvSpPr>
        <p:spPr>
          <a:xfrm>
            <a:off x="1447800" y="1066800"/>
            <a:ext cx="7239000" cy="5059363"/>
          </a:xfrm>
        </p:spPr>
        <p:txBody>
          <a:bodyPr>
            <a:normAutofit fontScale="92500" lnSpcReduction="10000"/>
          </a:bodyPr>
          <a:lstStyle/>
          <a:p>
            <a:r>
              <a:rPr lang="en-US" sz="3600" i="1" dirty="0" smtClean="0"/>
              <a:t>Sexual Misconduct is the “umbrella” term for sexual harassment, sexual and/or gendered violence, sexual exploitation, stalking, etc.</a:t>
            </a:r>
          </a:p>
          <a:p>
            <a:r>
              <a:rPr lang="en-US" sz="3600" i="1" dirty="0" smtClean="0"/>
              <a:t>*Generally* </a:t>
            </a:r>
            <a:r>
              <a:rPr lang="en-US" sz="3600" dirty="0" smtClean="0"/>
              <a:t>sexual harassment is conduct of a sexual nature that is so severe and/or pervasive that it interferes with a person’s ability to learn or work</a:t>
            </a:r>
          </a:p>
          <a:p>
            <a:pPr lvl="1"/>
            <a:r>
              <a:rPr lang="en-US" dirty="0" smtClean="0"/>
              <a:t>Sexual Harassment is the “umbrella” term per OCR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r>
              <a:rPr lang="en-US" dirty="0" smtClean="0"/>
              <a:t>Sexual Misconduct</a:t>
            </a:r>
            <a:endParaRPr lang="en-US" dirty="0"/>
          </a:p>
        </p:txBody>
      </p:sp>
      <p:sp>
        <p:nvSpPr>
          <p:cNvPr id="3" name="Content Placeholder 2"/>
          <p:cNvSpPr>
            <a:spLocks noGrp="1"/>
          </p:cNvSpPr>
          <p:nvPr>
            <p:ph idx="1"/>
          </p:nvPr>
        </p:nvSpPr>
        <p:spPr>
          <a:xfrm>
            <a:off x="1447800" y="1143000"/>
            <a:ext cx="7239000" cy="4983163"/>
          </a:xfrm>
        </p:spPr>
        <p:txBody>
          <a:bodyPr>
            <a:normAutofit fontScale="92500"/>
          </a:bodyPr>
          <a:lstStyle/>
          <a:p>
            <a:r>
              <a:rPr lang="en-US" dirty="0" smtClean="0"/>
              <a:t>Sexual Violence</a:t>
            </a:r>
          </a:p>
          <a:p>
            <a:r>
              <a:rPr lang="en-US" dirty="0" smtClean="0"/>
              <a:t>Includes rape, sexual assault, or any sexual act without consent</a:t>
            </a:r>
          </a:p>
          <a:p>
            <a:pPr lvl="1"/>
            <a:r>
              <a:rPr lang="en-US" dirty="0" smtClean="0"/>
              <a:t>Consent being defined as a clear ‘yes’ either verbally or through action by both parties</a:t>
            </a:r>
          </a:p>
          <a:p>
            <a:pPr lvl="1"/>
            <a:r>
              <a:rPr lang="en-US" dirty="0" smtClean="0"/>
              <a:t>Consent cannot be given by someone who is incapacitated through sleep, drugs, alcohol, or certain physical or mental impairments</a:t>
            </a:r>
          </a:p>
          <a:p>
            <a:pPr lvl="1"/>
            <a:r>
              <a:rPr lang="en-US" dirty="0" smtClean="0"/>
              <a:t>Consent does not arise from coercion, force, incapacity, intimidation or threat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r>
              <a:rPr lang="en-US" dirty="0" smtClean="0"/>
              <a:t>Sexual Misconduct</a:t>
            </a:r>
            <a:endParaRPr lang="en-US" dirty="0"/>
          </a:p>
        </p:txBody>
      </p:sp>
      <p:sp>
        <p:nvSpPr>
          <p:cNvPr id="3" name="Content Placeholder 2"/>
          <p:cNvSpPr>
            <a:spLocks noGrp="1"/>
          </p:cNvSpPr>
          <p:nvPr>
            <p:ph idx="1"/>
          </p:nvPr>
        </p:nvSpPr>
        <p:spPr>
          <a:xfrm>
            <a:off x="1447800" y="1143000"/>
            <a:ext cx="7239000" cy="4983163"/>
          </a:xfrm>
        </p:spPr>
        <p:txBody>
          <a:bodyPr>
            <a:normAutofit/>
          </a:bodyPr>
          <a:lstStyle/>
          <a:p>
            <a:r>
              <a:rPr lang="en-US" dirty="0" smtClean="0"/>
              <a:t>Gendered Violence</a:t>
            </a:r>
          </a:p>
          <a:p>
            <a:pPr lvl="1"/>
            <a:r>
              <a:rPr lang="en-US" dirty="0" smtClean="0"/>
              <a:t>Violence that would not occur if not for the person’s gender</a:t>
            </a:r>
          </a:p>
          <a:p>
            <a:r>
              <a:rPr lang="en-US" dirty="0"/>
              <a:t>Sexual Harassment</a:t>
            </a:r>
          </a:p>
          <a:p>
            <a:pPr lvl="1"/>
            <a:r>
              <a:rPr lang="en-US" dirty="0"/>
              <a:t>unwelcome verbal, visual, or physical conduct of a sexual nature that is severe and/or pervasive and affects working or learning conditions or creates a hostile environment</a:t>
            </a:r>
          </a:p>
          <a:p>
            <a:r>
              <a:rPr lang="en-US" dirty="0" smtClean="0"/>
              <a:t>Stalking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extLst>
      <p:ext uri="{BB962C8B-B14F-4D97-AF65-F5344CB8AC3E}">
        <p14:creationId xmlns:p14="http://schemas.microsoft.com/office/powerpoint/2010/main" val="286492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p>
            <a:r>
              <a:rPr lang="en-US" dirty="0" smtClean="0"/>
              <a:t>Sexual Misconduct</a:t>
            </a:r>
            <a:endParaRPr lang="en-US" dirty="0"/>
          </a:p>
        </p:txBody>
      </p:sp>
      <p:sp>
        <p:nvSpPr>
          <p:cNvPr id="3" name="Content Placeholder 2"/>
          <p:cNvSpPr>
            <a:spLocks noGrp="1"/>
          </p:cNvSpPr>
          <p:nvPr>
            <p:ph idx="1"/>
          </p:nvPr>
        </p:nvSpPr>
        <p:spPr>
          <a:xfrm>
            <a:off x="1447800" y="1066800"/>
            <a:ext cx="7239000" cy="4754563"/>
          </a:xfrm>
        </p:spPr>
        <p:txBody>
          <a:bodyPr>
            <a:noAutofit/>
          </a:bodyPr>
          <a:lstStyle/>
          <a:p>
            <a:r>
              <a:rPr lang="en-US" sz="3600" dirty="0" smtClean="0"/>
              <a:t>Sexual Exploitation</a:t>
            </a:r>
          </a:p>
          <a:p>
            <a:pPr lvl="1"/>
            <a:r>
              <a:rPr lang="en-US" sz="2800" dirty="0" smtClean="0"/>
              <a:t>Taking non-consensual advantage of another for the advantage or benefit of anyone other than the person being exploited</a:t>
            </a:r>
          </a:p>
          <a:p>
            <a:pPr lvl="2">
              <a:buNone/>
            </a:pPr>
            <a:r>
              <a:rPr lang="en-US" sz="2400" dirty="0" smtClean="0"/>
              <a:t>Can include: non-consensual video or audio taping of sexual activity, sharing of video, audio or pictures, observing someone or allowing another to observe someone who is partially or fully undressed or who is engaged in sexual activity when there is a reasonable expectation that they would not be observed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307" y="6038907"/>
            <a:ext cx="5677693" cy="809738"/>
          </a:xfrm>
          <a:prstGeom prst="rect">
            <a:avLst/>
          </a:prstGeom>
        </p:spPr>
      </p:pic>
    </p:spTree>
  </p:cSld>
  <p:clrMapOvr>
    <a:masterClrMapping/>
  </p:clrMapOvr>
</p:sld>
</file>

<file path=ppt/theme/theme1.xml><?xml version="1.0" encoding="utf-8"?>
<a:theme xmlns:a="http://schemas.openxmlformats.org/drawingml/2006/main" name="OEOLob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OEOLobos</Template>
  <TotalTime>1215</TotalTime>
  <Words>1196</Words>
  <Application>Microsoft Office PowerPoint</Application>
  <PresentationFormat>On-screen Show (4:3)</PresentationFormat>
  <Paragraphs>101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OEOLobos</vt:lpstr>
      <vt:lpstr>Title IX and Sexual Misconduct </vt:lpstr>
      <vt:lpstr>Title IX</vt:lpstr>
      <vt:lpstr>Dear Colleague Letter (DCL)  April 2011</vt:lpstr>
      <vt:lpstr>Dear Colleague Letter (DCL)  April 2011</vt:lpstr>
      <vt:lpstr>Dear Colleague Letter (DCL)  April 2011</vt:lpstr>
      <vt:lpstr>Sexual Misconduct - Terms</vt:lpstr>
      <vt:lpstr>Sexual Misconduct</vt:lpstr>
      <vt:lpstr>Sexual Misconduct</vt:lpstr>
      <vt:lpstr>Sexual Misconduct</vt:lpstr>
      <vt:lpstr>Your Responsibility</vt:lpstr>
      <vt:lpstr>Talking Points</vt:lpstr>
      <vt:lpstr>Talking Points</vt:lpstr>
      <vt:lpstr>Scenarios</vt:lpstr>
      <vt:lpstr>Scenarios</vt:lpstr>
      <vt:lpstr>Scenarios</vt:lpstr>
      <vt:lpstr>Scenarios</vt:lpstr>
      <vt:lpstr>Scenarios</vt:lpstr>
      <vt:lpstr>Scenarios</vt:lpstr>
      <vt:lpstr>Things to consider</vt:lpstr>
      <vt:lpstr>Questions?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misconduct and title ix investigations</dc:title>
  <dc:creator>Cowan, Heather</dc:creator>
  <cp:lastModifiedBy>DGeorge</cp:lastModifiedBy>
  <cp:revision>66</cp:revision>
  <dcterms:created xsi:type="dcterms:W3CDTF">2012-07-13T13:18:44Z</dcterms:created>
  <dcterms:modified xsi:type="dcterms:W3CDTF">2014-03-27T21:59:19Z</dcterms:modified>
</cp:coreProperties>
</file>